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74" r:id="rId10"/>
    <p:sldId id="257" r:id="rId11"/>
    <p:sldId id="258" r:id="rId12"/>
    <p:sldId id="259" r:id="rId13"/>
    <p:sldId id="260" r:id="rId14"/>
    <p:sldId id="261" r:id="rId15"/>
    <p:sldId id="275" r:id="rId16"/>
    <p:sldId id="262" r:id="rId17"/>
    <p:sldId id="263" r:id="rId18"/>
    <p:sldId id="264" r:id="rId19"/>
    <p:sldId id="265" r:id="rId20"/>
    <p:sldId id="284" r:id="rId21"/>
    <p:sldId id="285" r:id="rId22"/>
    <p:sldId id="286" r:id="rId23"/>
    <p:sldId id="287" r:id="rId24"/>
    <p:sldId id="276" r:id="rId25"/>
    <p:sldId id="266" r:id="rId26"/>
    <p:sldId id="267" r:id="rId27"/>
    <p:sldId id="289" r:id="rId28"/>
    <p:sldId id="288" r:id="rId29"/>
    <p:sldId id="268" r:id="rId30"/>
    <p:sldId id="269" r:id="rId31"/>
    <p:sldId id="270" r:id="rId32"/>
    <p:sldId id="271" r:id="rId33"/>
    <p:sldId id="272" r:id="rId34"/>
    <p:sldId id="27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900"/>
    <a:srgbClr val="0D1FA3"/>
    <a:srgbClr val="FFFF00"/>
    <a:srgbClr val="091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3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7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49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A910-0D89-411A-ACB0-5EE2689CF620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B521-F6A7-4824-ADA6-0594A19312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6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A910-0D89-411A-ACB0-5EE2689CF620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B521-F6A7-4824-ADA6-0594A19312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10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73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90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7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1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77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62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26BE-8994-44F7-BBAB-1B5D00E1CB2F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0645-A0A8-46B6-9C17-892D0544A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9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p-infotec.de/wp-content/uploads/eu-mitglieder-kandidaten.gif" TargetMode="External"/><Relationship Id="rId3" Type="http://schemas.openxmlformats.org/officeDocument/2006/relationships/hyperlink" Target="https://www.bpb.de/nachschlagen/zahlen-und-fakten/europa/70500/flaechen-und-bevoelkerungsdichte" TargetMode="External"/><Relationship Id="rId7" Type="http://schemas.openxmlformats.org/officeDocument/2006/relationships/hyperlink" Target="https://europa.eu/european-union/about-eu/institutions-bodies/european-parliament_de" TargetMode="External"/><Relationship Id="rId2" Type="http://schemas.openxmlformats.org/officeDocument/2006/relationships/hyperlink" Target="https://www.auswaertiges-amt.de/de/service/fragenkatalog-node/02-ewr-eu/606444#:~:text=Mitgliedstaaten%20der%20Europ%C3%A4ischen%20Union%20sind,%2C%20Slowenien%2C%20Spanien%2C%20die%20Tschechisch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beit.studiumineuropa.eu/s/3704/75716-Europaischen-Landern-Amtssprachen-Einwohnerzahl-Hauptstadt-Wahrung-Telefonvorwahl-Internet.htm" TargetMode="External"/><Relationship Id="rId11" Type="http://schemas.openxmlformats.org/officeDocument/2006/relationships/hyperlink" Target="https://europa.eu/european-union/about-eu/institutions-bodies/european-commission_de" TargetMode="External"/><Relationship Id="rId5" Type="http://schemas.openxmlformats.org/officeDocument/2006/relationships/hyperlink" Target="https://de.statista.com/statistik/daten/studie/188776/umfrage/bruttoinlandsprodukt-bip-in-den-eu-laendern/" TargetMode="External"/><Relationship Id="rId10" Type="http://schemas.openxmlformats.org/officeDocument/2006/relationships/hyperlink" Target="https://europa.eu/european-union/about-eu/institutions-bodies/european-council_de#:~:text=Zusammensetzung,Pr%C3%A4sidenten%20der%20Europ%C3%A4ischen%20Kommission%20zusammen" TargetMode="External"/><Relationship Id="rId4" Type="http://schemas.openxmlformats.org/officeDocument/2006/relationships/hyperlink" Target="https://de.statista.com/statistik/daten/studie/164004/umfrage/prognostizierte-bevoelkerungsentwicklung-in-den-laendern-der-eu/" TargetMode="External"/><Relationship Id="rId9" Type="http://schemas.openxmlformats.org/officeDocument/2006/relationships/hyperlink" Target="https://image.jimcdn.com/app/cms/image/transf/dimension=1920x400:format=jpg/path/s3156aa197a004bca/image/i42c13fb507cc20ee/version/1543566520/image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regierung.de/breg-de/themen/euro/wirtschafts-und-waehrungsunion/der-euro#:~:text=Von%20den%20neun%20L%C3%A4ndern%2C%20die,gemeinsame%20W%C3%A4hrung%20nicht%20einf%C3%BChren%20m%C3%BCssen" TargetMode="External"/><Relationship Id="rId2" Type="http://schemas.openxmlformats.org/officeDocument/2006/relationships/hyperlink" Target="https://europa.eu/youreurope/citizens/travel/carry/using-euro/index_de.htm#:~:text=Sie%20k%C3%B6nnen%20den%20Euro%20in,%2C%20Slowenien%2C%20Spanien%20und%20Zyp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search?ei=nC9GYIzXMI-tUtukmsgG&amp;q=welche+symbole+sind+auf+euro+m%C3%BCnzen+in+Estland&amp;oq=welche+symbole+sind+auf+euro+m%C3%BCnzen+in+Estland&amp;gs_lcp=Cgdnd3Mtd2l6EAMyCAghEBYQHRAeOgcIABBHELADUJyFAVjEmwJgraACaAFwAngAgAFeiAHkAZIBATOYAQCgAQGgAQKqAQdnd3Mtd2l6yAEIwAEB&amp;sclient=gws-wiz&amp;ved=0ahUKEwiMlYmg76DvAhWPlhQKHVuSBmkQ4dUDCA4&amp;uact=5" TargetMode="External"/><Relationship Id="rId5" Type="http://schemas.openxmlformats.org/officeDocument/2006/relationships/hyperlink" Target="https://www.google.de/search?ei=Gy9GYOniA7uC1fAPoNWa2Ac&amp;q=welche+symbole+sind+auf+euro+m%C3%BCnzen+in+Belgien&amp;oq=welche+symbole+sind+auf+euro+m%C3%BCnzen+in+Belgien&amp;gs_lcp=Cgdnd3Mtd2l6EAMyCAghEBYQHRAeOgcIABBHELADOgUIIRCgAVDRNFiurQJg7rYCaAJwAngAgAF-iAHrA5IBAzUuMZgBAKABAaABAqoBB2d3cy13aXrIAQjAAQE&amp;sclient=gws-wiz&amp;ved=0ahUKEwip3Jri7qDvAhU7QRUIHaCqBnsQ4dUDCA4&amp;uact=5" TargetMode="External"/><Relationship Id="rId4" Type="http://schemas.openxmlformats.org/officeDocument/2006/relationships/hyperlink" Target="https://www.dw.com/de/fragen-zu-den-euro-scheinen-und-euro-m%C3%BCnzen/a-277047#:~:text=Die%20R%C3%BCckseite%20zeigt%20nationale%20Motive,Landes%2DSymbol%2C%20eine%20Harf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ei=MzBGYNHWF6iGjLsP57GMsA4&amp;q=welche+symbole+sind+auf+euro+m%C3%BCnzen+in+Frankreich&amp;oq=welche+symbole+sind+auf+euro+m%C3%BCnzen+in+Frankreich&amp;gs_lcp=Cgdnd3Mtd2l6EAMyCAghEBYQHRAeOgcIABBHELADOgUIIRCgAVDH0wRY0dYEYOPfBGgBcAJ4AIABdIgBgQKSAQMyLjGYAQCgAQGgAQKqAQdnd3Mtd2l6yAEIwAEB&amp;sclient=gws-wiz&amp;ved=0ahUKEwiRvPDn76DvAhUoA2MBHecYA-YQ4dUDCA4&amp;uact=5" TargetMode="External"/><Relationship Id="rId2" Type="http://schemas.openxmlformats.org/officeDocument/2006/relationships/hyperlink" Target="https://www.google.de/search?ei=wi9GYLvTE-rggwf4jJn4Dg&amp;q=welche+symbole+sind+auf+euro+m%C3%BCnzen+in+Finnland+&amp;oq=welche+symbole+sind+auf+euro+m%C3%BCnzen+in+Finnland+&amp;gs_lcp=Cgdnd3Mtd2l6EAM6BwgAEEcQsANQu-YGWKHpBmDz7AZoAXACeACAAUuIAdABkgEBM5gBAKABAaABAqoBB2d3cy13aXrIAQjAAQE&amp;sclient=gws-wiz&amp;ved=0ahUKEwi7vPux76DvAhVq8OAKHXhGBu8Q4dUDCA4&amp;uact=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de/search?ei=RDFGYLSqE8CV1fAP-N2n-Ao&amp;q=welche+symbole+sind+auf+euro+m%C3%BCnzen+in+Irland&amp;oq=welche+symbole+sind+auf+euro+m%C3%BCnzen+in+Irland&amp;gs_lcp=Cgdnd3Mtd2l6EAM6BwgAEEcQsAM6BQghEKABULLqCVjo7AlgsfAJaAFwAngAgAGMAYgBsAKSAQMyLjGYAQCgAQGgAQKqAQdnd3Mtd2l6yAEIwAEB&amp;sclient=gws-wiz&amp;ved=0ahUKEwi03ILq8KDvAhXAShUIHfjuCa8Q4dUDCA4&amp;uact=5" TargetMode="External"/><Relationship Id="rId4" Type="http://schemas.openxmlformats.org/officeDocument/2006/relationships/hyperlink" Target="https://www.google.de/search?ei=gjBGYIQJ9OiDB-HYhJAD&amp;q=welche+symbole+sind+auf+euro+m%C3%BCnzen+in+Griechenland&amp;oq=welche+symbole+sind+auf+euro+m%C3%BCnzen+in+Griechenland&amp;gs_lcp=Cgdnd3Mtd2l6EAM6BwgAEEcQsAM6BQghEKABUJPbC1iw3wtg7-YLaAFwAngAgAGFAYgBkgKSAQMyLjGYAQCgAQGgAQKqAQdnd3Mtd2l6yAEIwAEB&amp;sclient=gws-wiz&amp;ved=0ahUKEwiE0q6N8KDvAhV09OAKHWEsATIQ4dUDCA4&amp;uact=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ei=tjVGYKnbHIaIU_GygYgI&amp;q=welche+symbole+sind+auf+euro+m%C3%BCnzen+in+Luxemburg+&amp;oq=welche+symbole+sind+auf+euro+m%C3%BCnzen+in+Luxemburg+&amp;gs_lcp=Cgdnd3Mtd2l6EAMyBQghEKABMgUIIRCgAToHCAAQRxCwA1CP0wRY7dUEYIfZBGgBcAJ4AIABfogBnwKSAQMxLjKYAQCgAQGgAQKqAQdnd3Mtd2l6yAEIwAEB&amp;sclient=gws-wiz&amp;ved=0ahUKEwipjt6I9aDvAhUGxBQKHXFZAIEQ4dUDCA4&amp;uact=5" TargetMode="External"/><Relationship Id="rId2" Type="http://schemas.openxmlformats.org/officeDocument/2006/relationships/hyperlink" Target="https://www.google.de/search?ei=XDVGYNruCZ2cjLsPlciZwA8&amp;q=welche+symbole+sind+auf+euro+m%C3%BCnzen+in+Litauen+&amp;oq=welche+symbole+sind+auf+euro+m%C3%BCnzen+in+Litauen+&amp;gs_lcp=Cgdnd3Mtd2l6EAMyBQghEKABMgUIIRCgAToHCAAQRxCwAzoICCEQFhAdEB5Qt7IFWOO2BWCZuwVoAXACeACAAXKIAZYDkgEDMS4zmAEAoAEBoAECqgEHZ3dzLXdpesgBCMABAQ&amp;sclient=gws-wiz&amp;ved=0ahUKEwjajNbd9KDvAhUdDmMBHRVkBvgQ4dUDCA4&amp;uac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search?ei=mzZGYPDqHM3bgwfhtrjYDg&amp;q=welche+symbole+sind+auf+euro+m%C3%BCnzen+in+%C3%96sterreich+&amp;oq=welche+symbole+sind+auf+euro+m%C3%BCnzen+in+%C3%96sterreich+&amp;gs_lcp=Cgdnd3Mtd2l6EAMyBQghEKABMgUIIRCgATIFCCEQoAE6BwgAEEcQsANQ5LoGWJ6-BmCaxQZoAXACeACAAZYBiAHPApIBAzEuMpgBAKABAaABAqoBB2d3cy13aXrIAQjAAQE&amp;sclient=gws-wiz&amp;ved=0ahUKEwiwpPf19aDvAhXN7eAKHWEbDusQ4dUDCA4&amp;uact=5" TargetMode="External"/><Relationship Id="rId5" Type="http://schemas.openxmlformats.org/officeDocument/2006/relationships/hyperlink" Target="https://www.google.de/search?ei=OzZGYIebNe6bjLsPg4-LmA4&amp;q=welche+symbole+sind+auf+euro+m%C3%BCnzen+in+Niederlande&amp;oq=welche+symbole+sind+auf+euro+m%C3%BCnzen+in+Niederlande&amp;gs_lcp=Cgdnd3Mtd2l6EAM6BwgAEEcQsAM6CAghEBYQHRAeOgUIIRCgAVCl3AVY-eEFYPvkBWgBcAJ4AIABd4gB4wKSAQMzLjGYAQCgAQGgAQKqAQdnd3Mtd2l6yAEIwAEB&amp;sclient=gws-wiz&amp;ved=0ahUKEwjHpKzI9aDvAhXuDWMBHYPHAuMQ4dUDCA4&amp;uact=5" TargetMode="External"/><Relationship Id="rId4" Type="http://schemas.openxmlformats.org/officeDocument/2006/relationships/hyperlink" Target="https://www.google.de/search?ei=BDZGYMmGCvnIgweI-7bYCA&amp;q=welche+symbole+sind+auf+euro+m%C3%BCnzen+in+Malta+&amp;oq=welche+symbole+sind+auf+euro+m%C3%BCnzen+in+Malta+&amp;gs_lcp=Cgdnd3Mtd2l6EAMyBQghEKABMgUIIRCgATIFCCEQoAE6BwgAEEcQsANQ-6YDWL-pA2DCrANoAXACeACAAYcBiAGoApIBAzIuMZgBAKABAaABAqoBB2d3cy13aXrIAQjAAQE&amp;sclient=gws-wiz&amp;ved=0ahUKEwjJmOSt9aDvAhV55OAKHYi9DYsQ4dUDCA4&amp;uact=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ei=hDdGYO3XAYvuUvOyl8AK&amp;q=welche+symbole+sind+auf+euro+m%C3%BCnzen+in+Slowakei&amp;oq=welche+symbole+sind+auf+euro+m%C3%BCnzen+in+Slowakei&amp;gs_lcp=Cgdnd3Mtd2l6EAM6BwgAEEcQsANQj8AFWNnCBWC5xQVoAXACeACAAZgBiAHBApIBAzIuMZgBAKABAaABAqoBB2d3cy13aXrIAQjAAQE&amp;sclient=gws-wiz&amp;ved=0ahUKEwjtqenk9qDvAhULtxQKHXPZBagQ4dUDCA4&amp;uact=5" TargetMode="External"/><Relationship Id="rId2" Type="http://schemas.openxmlformats.org/officeDocument/2006/relationships/hyperlink" Target="https://www.google.de/search?ei=cDdGYIK6M7KCjLsP75mJ0AY&amp;q=welche+symbole+sind+auf+euro+m%C3%BCnzen+in+Portugal&amp;oq=welche+symbole+sind+auf+euro+m%C3%BCnzen+in+Portugal&amp;gs_lcp=Cgdnd3Mtd2l6EAMyCAghEBYQHRAeOgcIABBHELADOgUIIRCgAVDlhwFY-ooBYJuPAWgBcAJ4AIABeIgBkgKSAQMyLjGYAQCgAQGgAQKqAQdnd3Mtd2l6yAEIwAEB&amp;sclient=gws-wiz&amp;ved=0ahUKEwiCstbb9qDvAhUyAWMBHe9MAmoQ4dUDCA4&amp;uac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search?ei=oThGYKneHrzcgwezlJ-IDg&amp;q=welche+symbole+sind+auf+euro+m%C3%BCnzen+in+Zypern&amp;oq=welche+symbole+sind+auf+euro+m%C3%BCnzen+in+Zypern&amp;gs_lcp=Cgdnd3Mtd2l6EAM6BwgAEEcQsAM6CAghEBYQHRAeOgUIIRCgAVCPjwZY8pIGYIOWBmgBcAJ4AIABd4gBgAOSAQMyLjKYAQCgAQGgAQKqAQdnd3Mtd2l6yAEIwAEB&amp;sclient=gws-wiz&amp;ved=0ahUKEwjpsvns96DvAhU87uAKHTPKB-EQ4dUDCA4&amp;uact=5" TargetMode="External"/><Relationship Id="rId5" Type="http://schemas.openxmlformats.org/officeDocument/2006/relationships/hyperlink" Target="https://www.google.de/search?ei=VzhGYIGzNO6LjLsPt6-o4A8&amp;q=welche+symbole+sind+auf+euro+m%C3%BCnzen+in+Spanien+&amp;oq=welche+symbole+sind+auf+euro+m%C3%BCnzen+in+Spanien+&amp;gs_lcp=Cgdnd3Mtd2l6EAMyBQghEKABMgUIIRCgATIFCCEQoAE6BwgAEEcQsANQq7EEWIe0BGDOuARoAXACeACAAYkBiAHcApIBAzEuMpgBAKABAaABAqoBB2d3cy13aXrIAQjAAQE&amp;sclient=gws-wiz&amp;ved=0ahUKEwjBuurJ96DvAhXuBWMBHbcXCvwQ4dUDCA4&amp;uact=5" TargetMode="External"/><Relationship Id="rId4" Type="http://schemas.openxmlformats.org/officeDocument/2006/relationships/hyperlink" Target="https://www.google.de/search?ei=3zdGYPXOKbCIjLsP9qWJgAE&amp;q=welche+symbole+sind+auf+euro+m%C3%BCnzen+in+Slowenien+&amp;oq=welche+symbole+sind+auf+euro+m%C3%BCnzen+in+Slowenien+&amp;gs_lcp=Cgdnd3Mtd2l6EAMyBQghEKABMgUIIRCgAToHCAAQRxCwA1CrmQdYpaAHYMykB2gBcAJ4AIABfYgByQKSAQMwLjOYAQCgAQGgAQKqAQdnd3Mtd2l6yAEIwAEB&amp;sclient=gws-wiz&amp;ved=0ahUKEwi1usOQ96DvAhUwBGMBHfZSAhAQ4dUDCA4&amp;uact=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source=hp&amp;ei=qVVGYMviKMqJ1fAPlaWN0AY&amp;iflsig=AINFCbYAAAAAYEZjudMJtUfTIfFNlLopheKgOSvjr6Li&amp;q=wie+viele+einwohner+hat+die+eu+insgesamt&amp;oq=wie+viele+einwohner+hat+die+eu+&amp;gs_lcp=Cgdnd3Mtd2l6EAEYADICCAAyAggAMgIIADICCAAyAggAMgYIABAWEB4yBggAEBYQHjIGCAAQFhAeOggIABCxAxCDAToCCC46CAguELEDEIMBOgUILhCTAjoFCAAQsQM6BQguELEDOgQIABANOgYIABANEB46CAgAEAgQDRAeOgcIIRAKEKABOgQIIRAVULMBWJU-YPJIaARwAHgAgAGpAYgBqROSAQQzMy4ymAEAoAEBqgEHZ3dzLXdpeg&amp;sclient=gws-wiz" TargetMode="External"/><Relationship Id="rId2" Type="http://schemas.openxmlformats.org/officeDocument/2006/relationships/hyperlink" Target="https://www.google.de/search?ei=tFRGYNTjO7nkgweFzbOoCQ&amp;q=wie+viele+einwohner+hat+china+&amp;oq=wie+viele+einwohner+hat+china+&amp;gs_lcp=Cgdnd3Mtd2l6EAMyAggAMgIIADICCAAyAggAMgIIADICCAAyAggAMgIIADIICAAQFhAKEB4yBggAEBYQHjoHCAAQsAMQQzoECAAQQ1Cc-g1Yw4cOYKOJDmgCcAJ4AIABoQGIAZoGkgEDNy4ymAEAoAEBqgEHZ3dzLXdpesgBCsABAQ&amp;sclient=gws-wiz&amp;ved=0ahUKEwjUjZrQkqHvAhU58uAKHYXmDJUQ4dUDCA4&amp;uac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search?ei=dlZGYP2QKoXPgwf9nrWQBQ&amp;q=wie+gro%C3%9F+ist+europa+insgesamt&amp;oq=wie+gro%C3%9F+ist+europa+insgesamt&amp;gs_lcp=Cgdnd3Mtd2l6EAMyBQgAEM0CMgUIABDNAjoECAAQQzoICAAQsQMQgwE6BwgAELEDEEM6AggAOgYIABAWEB46CAgAEBYQChAeOgUIIRCgAToICCEQFhAdEB5Qo70DWIyOBGCTjwRoBnACeACAAaABiAGJFpIBBDMyLjOYAQCgAQGqAQdnd3Mtd2l6sAEAwAEB&amp;sclient=gws-wiz&amp;ved=0ahUKEwj9o9KmlKHvAhWF5-AKHX1PDVIQ4dUDCA4&amp;uact=5" TargetMode="External"/><Relationship Id="rId5" Type="http://schemas.openxmlformats.org/officeDocument/2006/relationships/hyperlink" Target="https://www.google.de/search?ei=SFZGYKDNBZragwfLhZa4Cw&amp;q=wie+viele+einwohner+hat+die+Usa&amp;oq=wie+viele+einwohner+hat+die+Usa&amp;gs_lcp=Cgdnd3Mtd2l6EAMyAggAMgIIADICCAAyBggAEBYQHjIGCAAQFhAeMgYIABAWEB4yBggAEBYQHjIGCAAQFhAeMgYIABAWEB4yBggAEBYQHjoHCAAQsAMQQzoECAAQQ1CrzAJY4eICYI3kAmgBcAJ4AIABmQGIAb4FkgEDOC4xmAEAoAEBqgEHZ3dzLXdpesgBCsABAQ&amp;sclient=gws-wiz&amp;ved=0ahUKEwigkbaQlKHvAhUa7eAKHcuCBbcQ4dUDCA4&amp;uact=5" TargetMode="External"/><Relationship Id="rId4" Type="http://schemas.openxmlformats.org/officeDocument/2006/relationships/hyperlink" Target="https://www.google.de/search?source=hp&amp;ei=QlZGYJ-qEMOo8gKcl5I4&amp;iflsig=AINFCbYAAAAAYEZkUox18stdzwDGtYrv5JtHUaNhF6GM&amp;q=wie+viele+einwohner+hat+russland+&amp;oq=wie+viele+einwohner+hat+russland+&amp;gs_lcp=Cgdnd3Mtd2l6EAMyAggAMgIIADICCAAyAggAMgYIABAWEB4yBggAEBYQHjIGCAAQFhAeMgYIABAWEB4yBggAEBYQHjIGCAAQFhAeOggIABCxAxCDAToCCC46CAguELEDEIMBOgUILhCTAjoFCAAQsQM6BQguELEDUJ0BWIAqYMQraABwAHgAgAFyiAG7EpIBBDI5LjSYAQCgAQGqAQdnd3Mtd2l6&amp;sclient=gws-wiz&amp;ved=0ahUKEwif09KNlKHvAhVDlFwKHZyLBAcQ4dUDCAo&amp;uact=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ei=QVdGYIS8J5aHjLsP-OCLiA4&amp;q=wie+gro%C3%9F+ist+usa&amp;oq=wie+gro%C3%9F+ist+usa&amp;gs_lcp=Cgdnd3Mtd2l6EAMyAggAMgIIADICCAAyAggAMgIIADIGCAAQFhAeMgYIABAWEB4yBggAEBYQHjIGCAAQFhAeMgYIABAWEB46BwgAELADEEM6BwguELADEEM6BAgAEENQzcwHWIHVB2C11gdoAXACeACAAXuIAc0DkgEDMy4ymAEAoAEBqgEHZ3dzLXdpesgBCsABAQ&amp;sclient=gws-wiz&amp;ved=0ahUKEwjE4LWHlaHvAhWWA2MBHXjwAuEQ4dUDCA4&amp;uact=5" TargetMode="External"/><Relationship Id="rId2" Type="http://schemas.openxmlformats.org/officeDocument/2006/relationships/hyperlink" Target="https://www.google.de/search?ei=u1ZGYKPSCPGGjLsP-PqiGA&amp;q=wie+gro%C3%9F+ist+china&amp;oq=wie+gro%C3%9F+ist+china&amp;gs_lcp=Cgdnd3Mtd2l6EAMyBwgAEEYQ-wEyAggAMgIIADICCAAyAggAMgYIABAWEB4yBggAEBYQHjIGCAAQFhAeMgYIABAWEB4yBggAEBYQHjoHCAAQRxCwAzoECAAQQ1Cv9QNYrPsDYOb8A2gBcAJ4AIABaYgByASSAQM2LjGYAQCgAQGqAQdnd3Mtd2l6yAEIwAEB&amp;sclient=gws-wiz&amp;ved=0ahUKEwjjm6THlKHvAhVxA2MBHXi9CAMQ4dUDCA4&amp;uact=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56521D-1757-439D-A8D5-8276FB0D7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144" y="1610636"/>
            <a:ext cx="9144000" cy="2387600"/>
          </a:xfrm>
        </p:spPr>
        <p:txBody>
          <a:bodyPr>
            <a:normAutofit/>
          </a:bodyPr>
          <a:lstStyle/>
          <a:p>
            <a:r>
              <a:rPr lang="de-DE" sz="9600" b="1" dirty="0"/>
              <a:t>Präsentation EU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66E49A1-7550-4652-BCF4-3457A235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20951"/>
            <a:ext cx="9144000" cy="1655762"/>
          </a:xfrm>
        </p:spPr>
        <p:txBody>
          <a:bodyPr/>
          <a:lstStyle/>
          <a:p>
            <a:r>
              <a:rPr lang="de-DE" dirty="0"/>
              <a:t>Katharina Fischer und Emily Dick</a:t>
            </a:r>
          </a:p>
        </p:txBody>
      </p:sp>
    </p:spTree>
    <p:extLst>
      <p:ext uri="{BB962C8B-B14F-4D97-AF65-F5344CB8AC3E}">
        <p14:creationId xmlns:p14="http://schemas.microsoft.com/office/powerpoint/2010/main" val="275366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2D3A12-37E5-4F0D-B51E-404A34AB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780"/>
            <a:ext cx="10515600" cy="1325563"/>
          </a:xfrm>
        </p:spPr>
        <p:txBody>
          <a:bodyPr/>
          <a:lstStyle/>
          <a:p>
            <a:r>
              <a:rPr lang="de-DE" b="1" u="sng" dirty="0"/>
              <a:t>19 Länder der EU haben den Euro: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8F22771-A41F-4279-AB2E-A43D7F257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21937"/>
            <a:ext cx="9124134" cy="1325563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25C9DC-298E-47C2-8392-1B81FCDDD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92749"/>
            <a:ext cx="5157787" cy="3684588"/>
          </a:xfrm>
        </p:spPr>
        <p:txBody>
          <a:bodyPr>
            <a:no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Belgien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Deutschland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Estland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Finnland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Frankreich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Griechenland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Irland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Italien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Lettland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Litauen </a:t>
            </a:r>
            <a:endParaRPr lang="de-DE" sz="20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7E704D4C-8C06-4484-A1CD-22A46C30A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C02FF4F-621F-4890-AD6C-CA2329EEF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2749"/>
            <a:ext cx="5183188" cy="3684588"/>
          </a:xfrm>
        </p:spPr>
        <p:txBody>
          <a:bodyPr>
            <a:normAutofit/>
          </a:bodyPr>
          <a:lstStyle/>
          <a:p>
            <a:r>
              <a:rPr lang="de-DE" sz="2000" dirty="0"/>
              <a:t>Luxemburg</a:t>
            </a:r>
          </a:p>
          <a:p>
            <a:r>
              <a:rPr lang="de-DE" sz="2000" dirty="0"/>
              <a:t>Malta </a:t>
            </a:r>
          </a:p>
          <a:p>
            <a:r>
              <a:rPr lang="de-DE" sz="2000" dirty="0"/>
              <a:t>Niederlande</a:t>
            </a:r>
          </a:p>
          <a:p>
            <a:r>
              <a:rPr lang="de-DE" sz="2000" dirty="0"/>
              <a:t>Österreich </a:t>
            </a:r>
          </a:p>
          <a:p>
            <a:r>
              <a:rPr lang="de-DE" sz="2000" dirty="0"/>
              <a:t>Portugal </a:t>
            </a:r>
          </a:p>
          <a:p>
            <a:r>
              <a:rPr lang="de-DE" sz="2000" dirty="0"/>
              <a:t>Slowakei </a:t>
            </a:r>
          </a:p>
          <a:p>
            <a:r>
              <a:rPr lang="de-DE" sz="2000" dirty="0"/>
              <a:t>Slowenien </a:t>
            </a:r>
          </a:p>
          <a:p>
            <a:r>
              <a:rPr lang="de-DE" sz="2000" dirty="0"/>
              <a:t>Spanien </a:t>
            </a:r>
          </a:p>
          <a:p>
            <a:r>
              <a:rPr lang="de-DE" sz="2000" dirty="0"/>
              <a:t>Zypern </a:t>
            </a:r>
          </a:p>
        </p:txBody>
      </p:sp>
    </p:spTree>
    <p:extLst>
      <p:ext uri="{BB962C8B-B14F-4D97-AF65-F5344CB8AC3E}">
        <p14:creationId xmlns:p14="http://schemas.microsoft.com/office/powerpoint/2010/main" val="27108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73838C-FD10-4F13-9144-B325FEE9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4" y="767556"/>
            <a:ext cx="10515600" cy="132556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b="1" u="sng" dirty="0"/>
              <a:t>Länder der EU ohne Euro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2BC95FB-6355-4D0E-95C6-341731516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206" y="2230438"/>
            <a:ext cx="5157788" cy="6057746"/>
          </a:xfrm>
        </p:spPr>
        <p:txBody>
          <a:bodyPr/>
          <a:lstStyle/>
          <a:p>
            <a:r>
              <a:rPr lang="de-DE" dirty="0"/>
              <a:t>Rumänien  </a:t>
            </a:r>
          </a:p>
          <a:p>
            <a:r>
              <a:rPr lang="de-DE" dirty="0"/>
              <a:t>Schweden </a:t>
            </a:r>
          </a:p>
          <a:p>
            <a:r>
              <a:rPr lang="de-DE" dirty="0"/>
              <a:t>Polen </a:t>
            </a:r>
          </a:p>
          <a:p>
            <a:r>
              <a:rPr lang="de-DE" dirty="0"/>
              <a:t>Tschechien 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9C774EF4-C982-4DF7-9E47-8C14A26E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3188" y="2230438"/>
            <a:ext cx="5181600" cy="5298705"/>
          </a:xfrm>
        </p:spPr>
        <p:txBody>
          <a:bodyPr/>
          <a:lstStyle/>
          <a:p>
            <a:r>
              <a:rPr lang="de-DE" dirty="0"/>
              <a:t>Kroatien </a:t>
            </a:r>
          </a:p>
          <a:p>
            <a:r>
              <a:rPr lang="de-DE" dirty="0"/>
              <a:t>Ungarn </a:t>
            </a:r>
          </a:p>
          <a:p>
            <a:r>
              <a:rPr lang="de-DE" dirty="0"/>
              <a:t>Bulgarien </a:t>
            </a:r>
          </a:p>
          <a:p>
            <a:r>
              <a:rPr lang="de-DE" dirty="0"/>
              <a:t>Dänemark </a:t>
            </a:r>
            <a:r>
              <a:rPr lang="de-DE" dirty="0">
                <a:sym typeface="Wingdings" panose="05000000000000000000" pitchFamily="2" charset="2"/>
              </a:rPr>
              <a:t> 2000 gegen Einführung des Euros entschieden, können den Euro jedoch jederzeit einführen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5C7BA8A-E0FE-4AF6-92DB-FA7CF2967D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06525"/>
            <a:ext cx="5157788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F599E68-4106-4BDD-AB87-D0BCE1FB90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64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E04DE900-2E41-4302-BD8A-D2BEE8BD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Aussehen der Euroscheine und Münzen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0653B6B7-DA03-4BFC-B486-BD2CF252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Euroscheine sehen in der ganzen EU gleich aus </a:t>
            </a:r>
            <a:r>
              <a:rPr lang="de-DE" dirty="0">
                <a:sym typeface="Wingdings" panose="05000000000000000000" pitchFamily="2" charset="2"/>
              </a:rPr>
              <a:t> Abbildungen von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Fenstern und Brücken aus verschiedensten Europäischen Kulturepochen </a:t>
            </a:r>
          </a:p>
          <a:p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Bei Euromünzen ist das anders </a:t>
            </a: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Vorderseite ist zwar gleich allerdings ist die Rückseite je nach Land verschieden und hat nationale Motive ab gebildet</a:t>
            </a:r>
          </a:p>
        </p:txBody>
      </p:sp>
    </p:spTree>
    <p:extLst>
      <p:ext uri="{BB962C8B-B14F-4D97-AF65-F5344CB8AC3E}">
        <p14:creationId xmlns:p14="http://schemas.microsoft.com/office/powerpoint/2010/main" val="130116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8E205C-EC82-4286-8204-6014DF7E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Euromünzen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92D52B-0797-4632-B0E7-C5175519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40"/>
            <a:ext cx="10515600" cy="4351338"/>
          </a:xfrm>
        </p:spPr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Deutschland: 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Bundesadler, das Brandenburger Tor und ein Eichenblatt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Belgien: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König Albert II.,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Monogramm des Königs</a:t>
            </a:r>
          </a:p>
          <a:p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Estland: Estland, zwei kleine Inseln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Vaindloo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und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Nootamaa</a:t>
            </a:r>
            <a:endParaRPr lang="de-DE" sz="1800" dirty="0">
              <a:solidFill>
                <a:srgbClr val="20212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Finnland: Der finnische Wappenlöwe, Zwei Singschwäne, Früchte und Blätter der Moltebeere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Frankreich: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 Baum und der Schriftzug "Liberté,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Egalité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Fraternité", Säerin, die Büste der Marianne</a:t>
            </a:r>
          </a:p>
          <a:p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Griechenland: eine Eule, Zeus der in Gestalt eines weißen Stiers Europa entführt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Irland: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keltische Harfe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Italien: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 Castel del Monte, Die Mole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Antonelliana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Das Kolosseum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Lettland: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Freiheitsdenkmal von Riga, das große Landeswappen Lettlands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Litauen: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 litauische Staatswappen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062E5B3-9BB4-46B7-ACCB-A2A66542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0"/>
            <a:ext cx="1404938" cy="1413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1378B71-CC30-42EE-B1CF-66126E5B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1973"/>
            <a:ext cx="1226184" cy="12261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AB2C98C-BE9A-4AD5-BC66-E6623881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95" y="118751"/>
            <a:ext cx="1325563" cy="13255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7D29468-8973-4569-8E60-865A78B06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978" y="127878"/>
            <a:ext cx="1817808" cy="18000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8A9758C-7754-48DD-8A5E-A3407FE12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229" y="781533"/>
            <a:ext cx="1591299" cy="15484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E69EC03-29EF-466B-819E-8CECC8E21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5786" y="2339300"/>
            <a:ext cx="1644318" cy="16282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55BC0868-A35A-4197-A81C-A897C0A9E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1257" y="3665864"/>
            <a:ext cx="1404938" cy="14001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40A57B38-2B19-4B7D-B2BC-1056D771D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8996" y="4968714"/>
            <a:ext cx="1597981" cy="158237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597BDC3-53D2-452C-9C2B-60ABE210D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1257" y="5197022"/>
            <a:ext cx="1204912" cy="12049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1F38775-4973-4ED2-9A9C-DCBFE8ADF1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6080" y="5388605"/>
            <a:ext cx="1431155" cy="1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8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FEDD0E-527B-40BE-85A8-AD84BD88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Euromünzen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1FE954-FF63-4EB2-9193-731AB6A0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Luxemburg: </a:t>
            </a:r>
            <a:r>
              <a:rPr lang="de-DE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Porträt von Großherzog Henri von Luxemburg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Malta: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Tempelanlage von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Mnajdra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das Wappen Maltas, das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Georgskreuz</a:t>
            </a:r>
            <a:endParaRPr lang="de-DE" sz="1800" dirty="0">
              <a:solidFill>
                <a:srgbClr val="20212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Niederlande: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die zwölf Sterne der EU, das Prägejahr und die Inschrift BEATRIX KONINGIN DER NEDERLANDEN</a:t>
            </a: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Österreich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Enzian, Edelweiß, Alpenprimel, Stephansdom, Schloss Belvedere, Wiener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Secessionsgebäude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Wolfgang Amadeus Mozart, Bertha von Suttner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Schlösser und Wappen des Landes</a:t>
            </a:r>
          </a:p>
          <a:p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Slowakei: die Burg Bratislava, Das Staatswappen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Slowenien: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 Storch, Der Fürstenstein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Spanien: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Kathedrale von Santiago de Compostela, Miguel de Cervantes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Zypern: </a:t>
            </a:r>
            <a:r>
              <a:rPr lang="de-DE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kreuzförmige Idol von </a:t>
            </a:r>
            <a:r>
              <a:rPr lang="de-DE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8F3A938-D2FB-4FA3-9EC0-0BC1547F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8" y="458787"/>
            <a:ext cx="1366838" cy="13668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765D3E5-7372-4CA6-A0BE-DDC84955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7" y="67387"/>
            <a:ext cx="1471613" cy="14804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6B51402-EC42-4B73-9DD1-0829852E7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161" y="67387"/>
            <a:ext cx="1366838" cy="13900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C6FE7B5-16E4-4619-BD3A-E47472E1B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814" y="735136"/>
            <a:ext cx="1424402" cy="14445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5FF1215-32AF-4535-A63A-B9606413E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168" y="67387"/>
            <a:ext cx="2052637" cy="20325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C2472BB-D32F-44F3-958E-E459FF700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291" y="2206113"/>
            <a:ext cx="1225670" cy="121805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F38D707E-3F18-4FCC-8919-7404138F8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254" y="5267325"/>
            <a:ext cx="1590675" cy="15906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49C78D69-5244-49B1-A5D0-C460EADDB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308" y="5419192"/>
            <a:ext cx="1424403" cy="14073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CB565F6-B1E3-4C1D-B287-3E8CE3666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2974" y="3465474"/>
            <a:ext cx="3100758" cy="15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97F27052-B869-4A0C-A580-F1D872693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6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Europäische Union im weltweiten vergleich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45B86B56-9874-4ACC-9BF9-8F18D74C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74217"/>
            <a:ext cx="9144000" cy="1655762"/>
          </a:xfrm>
        </p:spPr>
        <p:txBody>
          <a:bodyPr/>
          <a:lstStyle/>
          <a:p>
            <a:r>
              <a:rPr lang="de-DE" dirty="0"/>
              <a:t>Emily Dick</a:t>
            </a:r>
          </a:p>
        </p:txBody>
      </p:sp>
    </p:spTree>
    <p:extLst>
      <p:ext uri="{BB962C8B-B14F-4D97-AF65-F5344CB8AC3E}">
        <p14:creationId xmlns:p14="http://schemas.microsoft.com/office/powerpoint/2010/main" val="30353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FD2E58-604D-474D-94E3-9DE4A262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5312"/>
            <a:ext cx="10515600" cy="1325563"/>
          </a:xfrm>
        </p:spPr>
        <p:txBody>
          <a:bodyPr>
            <a:normAutofit/>
          </a:bodyPr>
          <a:lstStyle/>
          <a:p>
            <a:r>
              <a:rPr lang="de-DE" sz="5000" b="1" u="sng" dirty="0"/>
              <a:t>Einwohner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831B2AD-E90C-4AA3-9D18-25442E95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843380"/>
            <a:ext cx="10515600" cy="4351338"/>
          </a:xfrm>
        </p:spPr>
        <p:txBody>
          <a:bodyPr/>
          <a:lstStyle/>
          <a:p>
            <a:r>
              <a:rPr lang="de-DE" dirty="0"/>
              <a:t>Ganze EU hat insgesamt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446 Millionen Einwohner 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Ganz China hat ca. 1,393 Milliarden Einwohner 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Russland hat rund 144,5 Millionen Einwohner 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USA hat ca. 328,2 Millionen Einwohner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38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513D5C-4425-453E-A6BC-672F3852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041"/>
            <a:ext cx="10515600" cy="1325563"/>
          </a:xfrm>
        </p:spPr>
        <p:txBody>
          <a:bodyPr>
            <a:normAutofit/>
          </a:bodyPr>
          <a:lstStyle/>
          <a:p>
            <a:r>
              <a:rPr lang="de-DE" sz="5000" b="1" u="sng" dirty="0"/>
              <a:t>Fläche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3513C37-39E5-481C-9D0D-BFB096BC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604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 ist insgesamt ca.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10,5 Millionen Quadratkilometer groß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China ist rund 9.597.000 Quadratkilometer groß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Russland ist insgesamt ca. 17.130.000 Quadratkilometer groß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USA ist rund 9.834.000 Quadratkilometer groß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3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ED030A-0A9B-486F-B69F-3F39B82C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5000" b="1" u="sng" dirty="0"/>
              <a:t>BIP (</a:t>
            </a:r>
            <a:r>
              <a:rPr lang="de-DE" sz="5000" b="1" i="0" u="sng" dirty="0">
                <a:effectLst/>
                <a:latin typeface="Google Sans"/>
              </a:rPr>
              <a:t>Bruttoinlandsprodukt)</a:t>
            </a:r>
            <a:r>
              <a:rPr lang="de-DE" sz="4000" b="0" i="0" u="sng" dirty="0">
                <a:effectLst/>
                <a:latin typeface="Google Sans"/>
              </a:rPr>
              <a:t/>
            </a:r>
            <a:br>
              <a:rPr lang="de-DE" sz="4000" b="0" i="0" u="sng" dirty="0">
                <a:effectLst/>
                <a:latin typeface="Google Sans"/>
              </a:rPr>
            </a:br>
            <a:endParaRPr lang="de-DE" sz="4000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2F914AA-66BB-4DCA-B2AC-1F88199E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157"/>
            <a:ext cx="10515600" cy="435133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BIP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Europa liegt bei 16.518 Mrd. USD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BIP in China liegt bei 13,61 Billionen USD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BIP in der USA liegt bei 20,54 Billionen USD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BIP in Russland liegt bei 1,658 Billionen USD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60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83888F-D91D-4E4F-93F2-091779C7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000" b="1" u="sng" dirty="0"/>
              <a:t>Anteil am Welthandel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89620E1-A2F2-4199-A6B7-5DFA4B7C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2019 lag der Anteil am Welthandel der EU bei 15,8</a:t>
            </a:r>
            <a:r>
              <a:rPr lang="de-DE" dirty="0">
                <a:effectLst/>
              </a:rPr>
              <a:t>% 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2019 lag der Anteil am Welthandel in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hina bei 17,4</a:t>
            </a:r>
            <a:r>
              <a:rPr lang="de-DE" dirty="0">
                <a:effectLst/>
              </a:rPr>
              <a:t>%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Anteil am Welthandel in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ussland bei 39</a:t>
            </a:r>
            <a:r>
              <a:rPr lang="de-DE" dirty="0">
                <a:effectLst/>
              </a:rPr>
              <a:t>%</a:t>
            </a:r>
          </a:p>
          <a:p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lag der Anteil am Welthandel der USA bei 13,4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Mitgliedsstaaten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389626"/>
            <a:ext cx="9144000" cy="1655762"/>
          </a:xfrm>
        </p:spPr>
        <p:txBody>
          <a:bodyPr/>
          <a:lstStyle/>
          <a:p>
            <a:r>
              <a:rPr lang="de-DE" dirty="0"/>
              <a:t>Katharina Fischer</a:t>
            </a:r>
          </a:p>
        </p:txBody>
      </p:sp>
    </p:spTree>
    <p:extLst>
      <p:ext uri="{BB962C8B-B14F-4D97-AF65-F5344CB8AC3E}">
        <p14:creationId xmlns:p14="http://schemas.microsoft.com/office/powerpoint/2010/main" val="137996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63725"/>
            <a:ext cx="9144000" cy="2387600"/>
          </a:xfrm>
        </p:spPr>
        <p:txBody>
          <a:bodyPr/>
          <a:lstStyle/>
          <a:p>
            <a:r>
              <a:rPr lang="de-DE" b="1" u="sng" dirty="0"/>
              <a:t>Kurze Vorstellung einzelner EU-Organe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283094"/>
            <a:ext cx="9144000" cy="1655762"/>
          </a:xfrm>
        </p:spPr>
        <p:txBody>
          <a:bodyPr/>
          <a:lstStyle/>
          <a:p>
            <a:r>
              <a:rPr lang="de-DE" dirty="0"/>
              <a:t>Katharina Fischer</a:t>
            </a:r>
          </a:p>
        </p:txBody>
      </p:sp>
    </p:spTree>
    <p:extLst>
      <p:ext uri="{BB962C8B-B14F-4D97-AF65-F5344CB8AC3E}">
        <p14:creationId xmlns:p14="http://schemas.microsoft.com/office/powerpoint/2010/main" val="160184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983" y="-235132"/>
            <a:ext cx="10364451" cy="1596177"/>
          </a:xfrm>
        </p:spPr>
        <p:txBody>
          <a:bodyPr/>
          <a:lstStyle/>
          <a:p>
            <a:r>
              <a:rPr lang="de-DE" u="sng" dirty="0"/>
              <a:t>Europäisches Parlament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91705" y="1110343"/>
            <a:ext cx="10620729" cy="561702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de-DE" sz="8800" dirty="0"/>
              <a:t>Gegründet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1962 als Europäisches Parlamen</a:t>
            </a:r>
            <a:r>
              <a:rPr lang="de-DE" sz="3600" dirty="0"/>
              <a:t>t</a:t>
            </a:r>
          </a:p>
          <a:p>
            <a:pPr lvl="0"/>
            <a:r>
              <a:rPr lang="de-DE" sz="8800" dirty="0"/>
              <a:t>Teilnehmer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Die Abgeordneten stammen aus den 27 Mitgliedstaaten, gewählt von den Wahlberechtigten des jeweiligen Staates </a:t>
            </a:r>
          </a:p>
          <a:p>
            <a:pPr lvl="0"/>
            <a:r>
              <a:rPr lang="de-DE" sz="8800" dirty="0"/>
              <a:t>Größe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705 Mitglieder (704 Abgeordnete plus der Präsident des EP)</a:t>
            </a:r>
          </a:p>
          <a:p>
            <a:pPr lvl="0"/>
            <a:r>
              <a:rPr lang="de-DE" sz="6800" dirty="0"/>
              <a:t>Vorsitzender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Präsident ist David Maria </a:t>
            </a:r>
            <a:r>
              <a:rPr lang="de-DE" sz="8000" dirty="0" err="1"/>
              <a:t>Sassoli</a:t>
            </a:r>
            <a:endParaRPr lang="de-DE" sz="8000" dirty="0"/>
          </a:p>
          <a:p>
            <a:pPr lvl="0"/>
            <a:r>
              <a:rPr lang="de-DE" sz="8800" dirty="0"/>
              <a:t>Aufgaben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Verabschiedung von EU-Rechtsvorschriften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Entscheidung über internationale Abkommen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Entscheidung über Erweiterungen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000" dirty="0"/>
              <a:t>Prüfung des Arbeitsprogramms der Kommission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98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-204443"/>
            <a:ext cx="10364451" cy="1596177"/>
          </a:xfrm>
        </p:spPr>
        <p:txBody>
          <a:bodyPr/>
          <a:lstStyle/>
          <a:p>
            <a:r>
              <a:rPr lang="de-DE" u="sng" dirty="0"/>
              <a:t>Europäischer 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1169665"/>
            <a:ext cx="10363826" cy="5296449"/>
          </a:xfrm>
        </p:spPr>
        <p:txBody>
          <a:bodyPr>
            <a:normAutofit/>
          </a:bodyPr>
          <a:lstStyle/>
          <a:p>
            <a:pPr lvl="0"/>
            <a:r>
              <a:rPr lang="de-DE" sz="2600" dirty="0"/>
              <a:t>Gegründet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1974 (informelles Forum), 1992 (offizieller Status), 2009 (offizielles EU-Organ)</a:t>
            </a:r>
          </a:p>
          <a:p>
            <a:pPr lvl="0"/>
            <a:r>
              <a:rPr lang="de-DE" sz="2600" dirty="0"/>
              <a:t>Teilnehmer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Staats- und Regierungschefs der EU-Länder, Präsident des Europäischen Rates, Präsident der Europäischen Kommission</a:t>
            </a:r>
          </a:p>
          <a:p>
            <a:pPr lvl="0"/>
            <a:r>
              <a:rPr lang="de-DE" sz="2400" dirty="0"/>
              <a:t>Größe</a:t>
            </a: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27 Staats- und Regierungschefs sind Mitglieder des Europäischen Rats – einer aus jedem Mitgliedstaat der EU</a:t>
            </a:r>
          </a:p>
          <a:p>
            <a:pPr lvl="0"/>
            <a:r>
              <a:rPr lang="de-DE" sz="2400" dirty="0"/>
              <a:t>Vorsitzender</a:t>
            </a: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Charles Michel</a:t>
            </a:r>
          </a:p>
          <a:p>
            <a:pPr lvl="0"/>
            <a:r>
              <a:rPr lang="de-DE" sz="2400" dirty="0"/>
              <a:t>Aufgaben</a:t>
            </a: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Bestimmung von allgemeinen politischen Zielvorstellungen und Prioritäten der Europäischen Union</a:t>
            </a:r>
          </a:p>
        </p:txBody>
      </p:sp>
    </p:spTree>
    <p:extLst>
      <p:ext uri="{BB962C8B-B14F-4D97-AF65-F5344CB8AC3E}">
        <p14:creationId xmlns:p14="http://schemas.microsoft.com/office/powerpoint/2010/main" val="135066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466" y="-243631"/>
            <a:ext cx="10364451" cy="1596177"/>
          </a:xfrm>
        </p:spPr>
        <p:txBody>
          <a:bodyPr/>
          <a:lstStyle/>
          <a:p>
            <a:r>
              <a:rPr lang="de-DE" u="sng" dirty="0"/>
              <a:t>Europäische Kommission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1136469"/>
            <a:ext cx="10363826" cy="5434148"/>
          </a:xfrm>
        </p:spPr>
        <p:txBody>
          <a:bodyPr>
            <a:normAutofit/>
          </a:bodyPr>
          <a:lstStyle/>
          <a:p>
            <a:pPr lvl="0"/>
            <a:r>
              <a:rPr lang="de-DE" sz="2400" dirty="0"/>
              <a:t>Gegründet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1958</a:t>
            </a:r>
          </a:p>
          <a:p>
            <a:r>
              <a:rPr lang="de-DE" sz="2400" dirty="0"/>
              <a:t>Teilnehmer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Ein Kommissionsmitglied aus jedem EU-Land</a:t>
            </a:r>
          </a:p>
          <a:p>
            <a:r>
              <a:rPr lang="de-DE" sz="2400" dirty="0"/>
              <a:t>Größe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27 Mitglieder</a:t>
            </a:r>
          </a:p>
          <a:p>
            <a:r>
              <a:rPr lang="de-DE" sz="2400" dirty="0"/>
              <a:t>Vorsitzender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Präsidentin ist Ursula von der Leyen</a:t>
            </a:r>
          </a:p>
          <a:p>
            <a:r>
              <a:rPr lang="de-DE" sz="2400" dirty="0"/>
              <a:t>Aufgaben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Fördert die allgemeinen Interessen der EU durch Vorschläge für neue europäische Rechtsvorschriften und Durchsetzung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Setzt Strategien um und verwaltet den EU-Haushalt</a:t>
            </a:r>
          </a:p>
        </p:txBody>
      </p:sp>
    </p:spTree>
    <p:extLst>
      <p:ext uri="{BB962C8B-B14F-4D97-AF65-F5344CB8AC3E}">
        <p14:creationId xmlns:p14="http://schemas.microsoft.com/office/powerpoint/2010/main" val="235772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489B77B-97B8-48FD-9954-294D63A1B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1488"/>
            <a:ext cx="9144000" cy="2387600"/>
          </a:xfrm>
        </p:spPr>
        <p:txBody>
          <a:bodyPr>
            <a:normAutofit/>
          </a:bodyPr>
          <a:lstStyle/>
          <a:p>
            <a:r>
              <a:rPr lang="de-DE" sz="8000" b="1" dirty="0"/>
              <a:t>Bonus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BAAD8356-B463-43AB-B15B-4B6819704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64288"/>
            <a:ext cx="9144000" cy="1655762"/>
          </a:xfrm>
        </p:spPr>
        <p:txBody>
          <a:bodyPr/>
          <a:lstStyle/>
          <a:p>
            <a:r>
              <a:rPr lang="de-DE" dirty="0"/>
              <a:t>Emily Dick</a:t>
            </a:r>
          </a:p>
        </p:txBody>
      </p:sp>
    </p:spTree>
    <p:extLst>
      <p:ext uri="{BB962C8B-B14F-4D97-AF65-F5344CB8AC3E}">
        <p14:creationId xmlns:p14="http://schemas.microsoft.com/office/powerpoint/2010/main" val="224612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2DBC31-62BA-4062-A746-90859987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000" b="1" u="sng" dirty="0"/>
              <a:t>Klimaschutz</a:t>
            </a:r>
            <a:r>
              <a:rPr lang="de-DE" sz="5000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375ED2A-AC85-4062-86BA-6EA7E72B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Auf Themen wie Klimaschutz wird durch Projekte wie </a:t>
            </a:r>
            <a:r>
              <a:rPr lang="de-DE" dirty="0" err="1"/>
              <a:t>Fridays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Future aufmerksam gemacht </a:t>
            </a:r>
          </a:p>
          <a:p>
            <a:r>
              <a:rPr lang="de-DE" dirty="0"/>
              <a:t>Um zu helfen kann man z.B. bei Projekten wie von Land Art </a:t>
            </a:r>
            <a:r>
              <a:rPr lang="de-DE" dirty="0" err="1"/>
              <a:t>Association</a:t>
            </a:r>
            <a:r>
              <a:rPr lang="de-DE" dirty="0"/>
              <a:t> spenden </a:t>
            </a:r>
            <a:r>
              <a:rPr lang="de-DE" dirty="0">
                <a:sym typeface="Wingdings" panose="05000000000000000000" pitchFamily="2" charset="2"/>
              </a:rPr>
              <a:t> pro gespendeten Euro entsteht 1m² Waldfläche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7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EC462F-394B-4350-B4D3-96F3DB34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000" b="1" u="sng" dirty="0"/>
              <a:t>Investition in Forschung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0804B7E-44B7-4807-B44C-F4F6FC37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EU hat momentan natürlich viel Geld in die Forschung des Corona Impfstoffs investiert </a:t>
            </a:r>
          </a:p>
          <a:p>
            <a:r>
              <a:rPr lang="de-DE" dirty="0"/>
              <a:t>Bis jetzt ganze 7,4 Milliarden Euro </a:t>
            </a:r>
          </a:p>
        </p:txBody>
      </p:sp>
    </p:spTree>
    <p:extLst>
      <p:ext uri="{BB962C8B-B14F-4D97-AF65-F5344CB8AC3E}">
        <p14:creationId xmlns:p14="http://schemas.microsoft.com/office/powerpoint/2010/main" val="327572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330067B7-5C56-42E8-9A75-36EB15553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de-DE" sz="7200" b="1" dirty="0"/>
              <a:t>Quellen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400E1777-D52B-42DE-80B5-1E7EC198E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16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149" y="783770"/>
            <a:ext cx="10364451" cy="117567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149" y="862591"/>
            <a:ext cx="10363826" cy="5603966"/>
          </a:xfrm>
        </p:spPr>
        <p:txBody>
          <a:bodyPr>
            <a:normAutofit fontScale="70000" lnSpcReduction="20000"/>
          </a:bodyPr>
          <a:lstStyle/>
          <a:p>
            <a:r>
              <a:rPr lang="de-DE" u="sng" dirty="0">
                <a:hlinkClick r:id="rId2"/>
              </a:rPr>
              <a:t>https://www.auswaertiges-amt.de/de/service/fragenkatalog-node/02-ewr-eu/606444#:~:text=Mitgliedstaaten%20der%20Europ%C3%A4ischen%20Union%20sind,%2C%20Slowenien%2C%20Spanien%2C%20die%20Tschechische</a:t>
            </a:r>
            <a:endParaRPr lang="de-DE" dirty="0"/>
          </a:p>
          <a:p>
            <a:r>
              <a:rPr lang="de-DE" u="sng" dirty="0">
                <a:hlinkClick r:id="rId3"/>
              </a:rPr>
              <a:t>https://www.bpb.de/nachschlagen/zahlen-und-fakten/europa/70500/flaechen-und-bevoelkerungsdichte</a:t>
            </a:r>
            <a:endParaRPr lang="de-DE" dirty="0"/>
          </a:p>
          <a:p>
            <a:r>
              <a:rPr lang="de-DE" u="sng" dirty="0">
                <a:hlinkClick r:id="rId4"/>
              </a:rPr>
              <a:t>https://de.statista.com/statistik/daten/studie/164004/umfrage/prognostizierte-bevoelkerungsentwicklung-in-den-laendern-der-eu/</a:t>
            </a:r>
            <a:endParaRPr lang="de-DE" dirty="0"/>
          </a:p>
          <a:p>
            <a:r>
              <a:rPr lang="de-DE" u="sng" dirty="0">
                <a:hlinkClick r:id="rId5"/>
              </a:rPr>
              <a:t>https://de.statista.com/statistik/daten/studie/188776/umfrage/bruttoinlandsprodukt-bip-in-den-eu-laendern/</a:t>
            </a:r>
            <a:endParaRPr lang="de-DE" dirty="0"/>
          </a:p>
          <a:p>
            <a:r>
              <a:rPr lang="de-DE" u="sng" dirty="0">
                <a:hlinkClick r:id="rId6"/>
              </a:rPr>
              <a:t>https://arbeit.studiumineuropa.eu/s/3704/75716-Europaischen-Landern-Amtssprachen-Einwohnerzahl-Hauptstadt-Wahrung-Telefonvorwahl-Internet.htm</a:t>
            </a:r>
            <a:endParaRPr lang="de-DE" dirty="0"/>
          </a:p>
          <a:p>
            <a:r>
              <a:rPr lang="de-DE" u="sng" dirty="0">
                <a:hlinkClick r:id="rId7"/>
              </a:rPr>
              <a:t>https://europa.eu/european-union/about-eu/institutions-bodies/european-parliament_de</a:t>
            </a:r>
            <a:endParaRPr lang="de-DE" dirty="0"/>
          </a:p>
          <a:p>
            <a:r>
              <a:rPr lang="de-DE" u="sng" dirty="0">
                <a:hlinkClick r:id="rId8"/>
              </a:rPr>
              <a:t>https://crp-infotec.de/wp-content/uploads/eu-mitglieder-kandidaten.gif</a:t>
            </a:r>
            <a:endParaRPr lang="de-DE" dirty="0"/>
          </a:p>
          <a:p>
            <a:r>
              <a:rPr lang="de-DE" u="sng" dirty="0">
                <a:hlinkClick r:id="rId9"/>
              </a:rPr>
              <a:t>https://image.jimcdn.com/app/cms/image/transf/dimension=1920x400:format=jpg/path/s3156aa197a004bca/image/i42c13fb507cc20ee/version/1543566520/image.jpg</a:t>
            </a:r>
            <a:endParaRPr lang="de-DE" dirty="0"/>
          </a:p>
          <a:p>
            <a:r>
              <a:rPr lang="de-DE" u="sng" dirty="0">
                <a:hlinkClick r:id="rId10"/>
              </a:rPr>
              <a:t>https://europa.eu/european-union/about-eu/institutions-bodies/european-council_de#:~:text=Zusammensetzung,Pr%C3%A4sidenten%20der%20Europ%C3%A4ischen%20Kommission%20zusammen</a:t>
            </a:r>
            <a:r>
              <a:rPr lang="de-DE" dirty="0"/>
              <a:t>.</a:t>
            </a:r>
          </a:p>
          <a:p>
            <a:r>
              <a:rPr lang="de-DE" u="sng" dirty="0">
                <a:hlinkClick r:id="rId11"/>
              </a:rPr>
              <a:t>https://europa.eu/european-union/about-eu/institutions-bodies/european-commission_de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29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CAFD7C-97CE-42FF-B2E4-AED959A2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661676B-98C1-44AB-8056-900B5C59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15410"/>
            <a:ext cx="11585360" cy="664049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https://europa.eu/youreurope/citizens/travel/carry/using-euro/index_de.htm#:~:text=Sie%20k%C3%B6nnen%20den%20Euro%20in,%2C%20Slowenien%2C%20Spanien%20und%20Zypern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https://www.bundesregierung.de/breg-de/themen/euro/wirtschafts-und-waehrungsunion/der-euro#:~:text=Von%20den%20neun%20L%C3%A4ndern%2C%20die,gemeinsame%20W%C3%A4hrung%20nicht%20einf%C3%BChren%20m%C3%BCssen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https://www.dw.com/de/fragen-zu-den-euro-scheinen-und-euro-m%C3%BCnzen/a-277047#:~:text=Die%20R%C3%BCckseite%20zeigt%20nationale%20Motive,Landes%2DSymbol%2C%20eine%20Harfe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de/search?ei=Gy9GYOniA7uC1fAPoNWa2Ac&amp;q=welche+symbole+sind+auf+euro+m%C3%BCnzen+in+Belgien&amp;oq=welche+symbole+sind+auf+euro+m%C3%BCnzen+in+Belgien&amp;gs_lcp=Cgdnd3Mtd2l6EAMyCAghEBYQHRAeOgcIABBHELADOgUIIRCgAVDRNFiurQJg7rYCaAJwAngAgAF-iAHrA5IBAzUuMZgBAKABAaABAqoBB2d3cy13aXrIAQjAAQE&amp;sclient=gws-wiz&amp;ved=0ahUKEwip3Jri7qDvAhU7QRUIHaCqBns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oogle.de/search?ei=nC9GYIzXMI-tUtukmsgG&amp;q=welche+symbole+sind+auf+euro+m%C3%BCnzen+in+Estland&amp;oq=welche+symbole+sind+auf+euro+m%C3%BCnzen+in+Estland&amp;gs_lcp=Cgdnd3Mtd2l6EAMyCAghEBYQHRAeOgcIABBHELADUJyFAVjEmwJgraACaAFwAngAgAFeiAHkAZIBATOYAQCgAQGgAQKqAQdnd3Mtd2l6yAEIwAEB&amp;sclient=gws-wiz&amp;ved=0ahUKEwiMlYmg76DvAhWPlhQKHVuSBmk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26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1360" y="93208"/>
            <a:ext cx="10364451" cy="1596177"/>
          </a:xfrm>
        </p:spPr>
        <p:txBody>
          <a:bodyPr>
            <a:normAutofit/>
          </a:bodyPr>
          <a:lstStyle/>
          <a:p>
            <a:r>
              <a:rPr lang="de-DE" u="sng" dirty="0"/>
              <a:t>EU Mitgliedstaaten (2021)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29193" y="891296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de-DE" sz="1800" dirty="0"/>
              <a:t>Belgien </a:t>
            </a:r>
          </a:p>
          <a:p>
            <a:pPr lvl="0"/>
            <a:r>
              <a:rPr lang="de-DE" sz="1800" dirty="0"/>
              <a:t>Bulgarien </a:t>
            </a:r>
          </a:p>
          <a:p>
            <a:pPr lvl="0"/>
            <a:r>
              <a:rPr lang="de-DE" sz="1800" dirty="0"/>
              <a:t>Dänemark </a:t>
            </a:r>
          </a:p>
          <a:p>
            <a:pPr lvl="0"/>
            <a:r>
              <a:rPr lang="de-DE" sz="1800" dirty="0"/>
              <a:t>Deutschland </a:t>
            </a:r>
          </a:p>
          <a:p>
            <a:pPr lvl="0"/>
            <a:r>
              <a:rPr lang="de-DE" sz="1800" dirty="0"/>
              <a:t>Estland </a:t>
            </a:r>
          </a:p>
          <a:p>
            <a:pPr lvl="0"/>
            <a:r>
              <a:rPr lang="de-DE" sz="1800" dirty="0"/>
              <a:t>Finnland </a:t>
            </a:r>
          </a:p>
          <a:p>
            <a:pPr lvl="0"/>
            <a:r>
              <a:rPr lang="de-DE" sz="1800" dirty="0"/>
              <a:t>Frankreich </a:t>
            </a:r>
          </a:p>
          <a:p>
            <a:pPr lvl="0"/>
            <a:r>
              <a:rPr lang="de-DE" sz="1800" dirty="0"/>
              <a:t>Griechenland </a:t>
            </a:r>
          </a:p>
          <a:p>
            <a:pPr lvl="0"/>
            <a:r>
              <a:rPr lang="de-DE" sz="1800" dirty="0"/>
              <a:t>Irland</a:t>
            </a:r>
          </a:p>
          <a:p>
            <a:pPr lvl="0"/>
            <a:r>
              <a:rPr lang="de-DE" sz="1800" dirty="0"/>
              <a:t>Italien </a:t>
            </a:r>
          </a:p>
          <a:p>
            <a:pPr lvl="0"/>
            <a:r>
              <a:rPr lang="de-DE" sz="1800" dirty="0"/>
              <a:t>Kroatien </a:t>
            </a:r>
          </a:p>
          <a:p>
            <a:pPr lvl="0"/>
            <a:r>
              <a:rPr lang="de-DE" sz="1800" dirty="0"/>
              <a:t>Lettland </a:t>
            </a:r>
          </a:p>
          <a:p>
            <a:r>
              <a:rPr lang="de-DE" sz="1800" dirty="0"/>
              <a:t>Litauen </a:t>
            </a:r>
          </a:p>
          <a:p>
            <a:pPr lvl="0"/>
            <a:r>
              <a:rPr lang="de-DE" sz="1800" dirty="0"/>
              <a:t>Luxemburg </a:t>
            </a:r>
          </a:p>
          <a:p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3406702" y="1010044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de-DE" sz="1800" dirty="0"/>
              <a:t>Malta </a:t>
            </a:r>
          </a:p>
          <a:p>
            <a:pPr lvl="0"/>
            <a:r>
              <a:rPr lang="de-DE" sz="1800" dirty="0"/>
              <a:t>Niederlande </a:t>
            </a:r>
          </a:p>
          <a:p>
            <a:pPr lvl="0"/>
            <a:r>
              <a:rPr lang="de-DE" sz="1800" dirty="0"/>
              <a:t>Österreich </a:t>
            </a:r>
          </a:p>
          <a:p>
            <a:pPr lvl="0"/>
            <a:r>
              <a:rPr lang="de-DE" sz="1800" dirty="0"/>
              <a:t>Polen </a:t>
            </a:r>
          </a:p>
          <a:p>
            <a:pPr lvl="0"/>
            <a:r>
              <a:rPr lang="de-DE" sz="1800" dirty="0"/>
              <a:t>Portugal </a:t>
            </a:r>
          </a:p>
          <a:p>
            <a:pPr lvl="0"/>
            <a:r>
              <a:rPr lang="de-DE" sz="1800" dirty="0"/>
              <a:t>Rumänien </a:t>
            </a:r>
          </a:p>
          <a:p>
            <a:pPr lvl="0"/>
            <a:r>
              <a:rPr lang="de-DE" sz="1800" dirty="0"/>
              <a:t>Schweden</a:t>
            </a:r>
          </a:p>
          <a:p>
            <a:pPr lvl="0"/>
            <a:r>
              <a:rPr lang="de-DE" sz="1800" dirty="0"/>
              <a:t>Slowakei </a:t>
            </a:r>
          </a:p>
          <a:p>
            <a:pPr lvl="0"/>
            <a:r>
              <a:rPr lang="de-DE" sz="1800" dirty="0"/>
              <a:t>Slowenien </a:t>
            </a:r>
          </a:p>
          <a:p>
            <a:pPr lvl="0"/>
            <a:r>
              <a:rPr lang="de-DE" sz="1800" dirty="0"/>
              <a:t>Spanien </a:t>
            </a:r>
          </a:p>
          <a:p>
            <a:pPr lvl="0"/>
            <a:r>
              <a:rPr lang="de-DE" sz="1800" dirty="0"/>
              <a:t>Tschechische Republik </a:t>
            </a:r>
          </a:p>
          <a:p>
            <a:pPr lvl="0"/>
            <a:r>
              <a:rPr lang="de-DE" sz="1800" dirty="0"/>
              <a:t>Ungarn </a:t>
            </a:r>
          </a:p>
          <a:p>
            <a:pPr lvl="0"/>
            <a:r>
              <a:rPr lang="de-DE" sz="1800" dirty="0"/>
              <a:t>Zypern</a:t>
            </a:r>
          </a:p>
        </p:txBody>
      </p:sp>
      <p:pic>
        <p:nvPicPr>
          <p:cNvPr id="1026" name="Picture 2" descr="EU-Erweiterung – aktueller Stand – Politik und Zeitgeschich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6" y="1890939"/>
            <a:ext cx="4531652" cy="326888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6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5A6CD9-94B2-4863-A4F4-6B7E0BFF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1F78BF0-7DAF-45FF-AADF-6900D060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64237"/>
            <a:ext cx="11208799" cy="66937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de/search?ei=wi9GYLvTE-rggwf4jJn4Dg&amp;q=welche+symbole+sind+auf+euro+m%C3%BCnzen+in+Finnland+&amp;oq=welche+symbole+sind+auf+euro+m%C3%BCnzen+in+Finnland+&amp;gs_lcp=Cgdnd3Mtd2l6EAM6BwgAEEcQsANQu-YGWKHpBmDz7AZoAXACeACAAUuIAdABkgEBM5gBAKABAaABAqoBB2d3cy13aXrIAQjAAQE&amp;sclient=gws-wiz&amp;ved=0ahUKEwi7vPux76DvAhVq8OAKHXhGBu8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de/search?ei=MzBGYNHWF6iGjLsP57GMsA4&amp;q=welche+symbole+sind+auf+euro+m%C3%BCnzen+in+Frankreich&amp;oq=welche+symbole+sind+auf+euro+m%C3%BCnzen+in+Frankreich&amp;gs_lcp=Cgdnd3Mtd2l6EAMyCAghEBYQHRAeOgcIABBHELADOgUIIRCgAVDH0wRY0dYEYOPfBGgBcAJ4AIABdIgBgQKSAQMyLjGYAQCgAQGgAQKqAQdnd3Mtd2l6yAEIwAEB&amp;sclient=gws-wiz&amp;ved=0ahUKEwiRvPDn76DvAhUoA2MBHecYA-Y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ogle.de/search?ei=gjBGYIQJ9OiDB-HYhJAD&amp;q=welche+symbole+sind+auf+euro+m%C3%BCnzen+in+Griechenland&amp;oq=welche+symbole+sind+auf+euro+m%C3%BCnzen+in+Griechenland&amp;gs_lcp=Cgdnd3Mtd2l6EAM6BwgAEEcQsAM6BQghEKABUJPbC1iw3wtg7-YLaAFwAngAgAGFAYgBkgKSAQMyLjGYAQCgAQGgAQKqAQdnd3Mtd2l6yAEIwAEB&amp;sclient=gws-wiz&amp;ved=0ahUKEwiE0q6N8KDvAhV09OAKHWEsATI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de/search?ei=RDFGYLSqE8CV1fAP-N2n-Ao&amp;q=welche+symbole+sind+auf+euro+m%C3%BCnzen+in+Irland&amp;oq=welche+symbole+sind+auf+euro+m%C3%BCnzen+in+Irland&amp;gs_lcp=Cgdnd3Mtd2l6EAM6BwgAEEcQsAM6BQghEKABULLqCVjo7AlgsfAJaAFwAngAgAGMAYgBsAKSAQMyLjGYAQCgAQGgAQKqAQdnd3Mtd2l6yAEIwAEB&amp;sclient=gws-wiz&amp;ved=0ahUKEwi03ILq8KDvAhXAShUIHfjuCa8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98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32CC98-387A-4C8C-94EC-DB8A8FAA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AC9999-8C88-4F6E-982B-6B0304BE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7" y="159798"/>
            <a:ext cx="12020365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de/search?ei=XDVGYNruCZ2cjLsPlciZwA8&amp;q=welche+symbole+sind+auf+euro+m%C3%BCnzen+in+Litauen+&amp;oq=welche+symbole+sind+auf+euro+m%C3%BCnzen+in+Litauen+&amp;gs_lcp=Cgdnd3Mtd2l6EAMyBQghEKABMgUIIRCgAToHCAAQRxCwAzoICCEQFhAdEB5Qt7IFWOO2BWCZuwVoAXACeACAAXKIAZYDkgEDMS4zmAEAoAEBoAECqgEHZ3dzLXdpesgBCMABAQ&amp;sclient=gws-wiz&amp;ved=0ahUKEwjajNbd9KDvAhUdDmMBHRVkBvgQ4dUDCA4&amp;uact=5</a:t>
            </a:r>
            <a:r>
              <a:rPr lang="de-D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de/search?ei=tjVGYKnbHIaIU_GygYgI&amp;q=welche+symbole+sind+auf+euro+m%C3%BCnzen+in+Luxemburg+&amp;oq=welche+symbole+sind+auf+euro+m%C3%BCnzen+in+Luxemburg+&amp;gs_lcp=Cgdnd3Mtd2l6EAMyBQghEKABMgUIIRCgAToHCAAQRxCwA1CP0wRY7dUEYIfZBGgBcAJ4AIABfogBnwKSAQMxLjKYAQCgAQGgAQKqAQdnd3Mtd2l6yAEIwAEB&amp;sclient=gws-wiz&amp;ved=0ahUKEwipjt6I9aDvAhUGxBQKHXFZAIEQ4dUDCA4&amp;uact=5</a:t>
            </a:r>
            <a:r>
              <a:rPr lang="de-D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ogle.de/search?ei=BDZGYMmGCvnIgweI-7bYCA&amp;q=welche+symbole+sind+auf+euro+m%C3%BCnzen+in+Malta+&amp;oq=welche+symbole+sind+auf+euro+m%C3%BCnzen+in+Malta+&amp;gs_lcp=Cgdnd3Mtd2l6EAMyBQghEKABMgUIIRCgATIFCCEQoAE6BwgAEEcQsANQ-6YDWL-pA2DCrANoAXACeACAAYcBiAGoApIBAzIuMZgBAKABAaABAqoBB2d3cy13aXrIAQjAAQE&amp;sclient=gws-wiz&amp;ved=0ahUKEwjJmOSt9aDvAhV55OAKHYi9DYsQ4dUDCA4&amp;uact=5</a:t>
            </a:r>
            <a:r>
              <a:rPr lang="de-D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de/search?ei=OzZGYIebNe6bjLsPg4-LmA4&amp;q=welche+symbole+sind+auf+euro+m%C3%BCnzen+in+Niederlande&amp;oq=welche+symbole+sind+auf+euro+m%C3%BCnzen+in+Niederlande&amp;gs_lcp=Cgdnd3Mtd2l6EAM6BwgAEEcQsAM6CAghEBYQHRAeOgUIIRCgAVCl3AVY-eEFYPvkBWgBcAJ4AIABd4gB4wKSAQMzLjGYAQCgAQGgAQKqAQdnd3Mtd2l6yAEIwAEB&amp;sclient=gws-wiz&amp;ved=0ahUKEwjHpKzI9aDvAhXuDWMBHYPHAuMQ4dUDCA4&amp;uact=5</a:t>
            </a:r>
            <a:r>
              <a:rPr lang="de-D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oogle.de/search?ei=mzZGYPDqHM3bgwfhtrjYDg&amp;q=welche+symbole+sind+auf+euro+m%C3%BCnzen+in+%C3%96sterreich+&amp;oq=welche+symbole+sind+auf+euro+m%C3%BCnzen+in+%C3%96sterreich+&amp;gs_lcp=Cgdnd3Mtd2l6EAMyBQghEKABMgUIIRCgATIFCCEQoAE6BwgAEEcQsANQ5LoGWJ6-BmCaxQZoAXACeACAAZYBiAHPApIBAzEuMpgBAKABAaABAqoBB2d3cy13aXrIAQjAAQE&amp;sclient=gws-wiz&amp;ved=0ahUKEwiwpPf19aDvAhXN7eAKHWEbDusQ4dUDCA4&amp;uact=5</a:t>
            </a:r>
            <a:r>
              <a:rPr lang="de-DE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485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1204A6-554B-45F6-BA70-8FB0CA67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A972D1-C6D6-4575-AA04-41B13865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de/search?ei=cDdGYIK6M7KCjLsP75mJ0AY&amp;q=welche+symbole+sind+auf+euro+m%C3%BCnzen+in+Portugal&amp;oq=welche+symbole+sind+auf+euro+m%C3%BCnzen+in+Portugal&amp;gs_lcp=Cgdnd3Mtd2l6EAMyCAghEBYQHRAeOgcIABBHELADOgUIIRCgAVDlhwFY-ooBYJuPAWgBcAJ4AIABeIgBkgKSAQMyLjGYAQCgAQGgAQKqAQdnd3Mtd2l6yAEIwAEB&amp;sclient=gws-wiz&amp;ved=0ahUKEwiCstbb9qDvAhUyAWMBHe9MAmo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de/search?ei=hDdGYO3XAYvuUvOyl8AK&amp;q=welche+symbole+sind+auf+euro+m%C3%BCnzen+in+Slowakei&amp;oq=welche+symbole+sind+auf+euro+m%C3%BCnzen+in+Slowakei&amp;gs_lcp=Cgdnd3Mtd2l6EAM6BwgAEEcQsANQj8AFWNnCBWC5xQVoAXACeACAAZgBiAHBApIBAzIuMZgBAKABAaABAqoBB2d3cy13aXrIAQjAAQE&amp;sclient=gws-wiz&amp;ved=0ahUKEwjtqenk9qDvAhULtxQKHXPZBag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ogle.de/search?ei=3zdGYPXOKbCIjLsP9qWJgAE&amp;q=welche+symbole+sind+auf+euro+m%C3%BCnzen+in+Slowenien+&amp;oq=welche+symbole+sind+auf+euro+m%C3%BCnzen+in+Slowenien+&amp;gs_lcp=Cgdnd3Mtd2l6EAMyBQghEKABMgUIIRCgAToHCAAQRxCwA1CrmQdYpaAHYMykB2gBcAJ4AIABfYgByQKSAQMwLjOYAQCgAQGgAQKqAQdnd3Mtd2l6yAEIwAEB&amp;sclient=gws-wiz&amp;ved=0ahUKEwi1usOQ96DvAhUwBGMBHfZSAhA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de/search?ei=VzhGYIGzNO6LjLsPt6-o4A8&amp;q=welche+symbole+sind+auf+euro+m%C3%BCnzen+in+Spanien+&amp;oq=welche+symbole+sind+auf+euro+m%C3%BCnzen+in+Spanien+&amp;gs_lcp=Cgdnd3Mtd2l6EAMyBQghEKABMgUIIRCgATIFCCEQoAE6BwgAEEcQsANQq7EEWIe0BGDOuARoAXACeACAAYkBiAHcApIBAzEuMpgBAKABAaABAqoBB2d3cy13aXrIAQjAAQE&amp;sclient=gws-wiz&amp;ved=0ahUKEwjBuurJ96DvAhXuBWMBHbcXCvw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oogle.de/search?ei=oThGYKneHrzcgwezlJ-IDg&amp;q=welche+symbole+sind+auf+euro+m%C3%BCnzen+in+Zypern&amp;oq=welche+symbole+sind+auf+euro+m%C3%BCnzen+in+Zypern&amp;gs_lcp=Cgdnd3Mtd2l6EAM6BwgAEEcQsAM6CAghEBYQHRAeOgUIIRCgAVCPjwZY8pIGYIOWBmgBcAJ4AIABd4gBgAOSAQMyLjKYAQCgAQGgAQKqAQdnd3Mtd2l6yAEIwAEB&amp;sclient=gws-wiz&amp;ved=0ahUKEwjpsvns96DvAhU87uAKHTPKB-EQ4dUDCA4&amp;uact=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905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336886-36F9-44B9-8B87-900A136D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150920"/>
            <a:ext cx="10515600" cy="1325563"/>
          </a:xfrm>
        </p:spPr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06AE665-C932-472E-BECE-B745136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8" y="568171"/>
            <a:ext cx="12029243" cy="6858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de/search?ei=tFRGYNTjO7nkgweFzbOoCQ&amp;q=wie+viele+einwohner+hat+china+&amp;oq=wie+viele+einwohner+hat+china+&amp;gs_lcp=Cgdnd3Mtd2l6EAMyAggAMgIIADICCAAyAggAMgIIADICCAAyAggAMgIIADIICAAQFhAKEB4yBggAEBYQHjoHCAAQsAMQQzoECAAQQ1Cc-g1Yw4cOYKOJDmgCcAJ4AIABoQGIAZoGkgEDNy4ymAEAoAEBqgEHZ3dzLXdpesgBCsABAQ&amp;sclient=gws-wiz&amp;ved=0ahUKEwjUjZrQkqHvAhU58uAKHYXmDJUQ4dUDCA4&amp;uact=5</a:t>
            </a:r>
            <a:r>
              <a:rPr lang="de-DE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de/search?source=hp&amp;ei=qVVGYMviKMqJ1fAPlaWN0AY&amp;iflsig=AINFCbYAAAAAYEZjudMJtUfTIfFNlLopheKgOSvjr6Li&amp;q=wie+viele+einwohner+hat+die+eu+insgesamt&amp;oq=wie+viele+einwohner+hat+die+eu+&amp;gs_lcp=Cgdnd3Mtd2l6EAEYADICCAAyAggAMgIIADICCAAyAggAMgYIABAWEB4yBggAEBYQHjIGCAAQFhAeOggIABCxAxCDAToCCC46CAguELEDEIMBOgUILhCTAjoFCAAQsQM6BQguELEDOgQIABANOgYIABANEB46CAgAEAgQDRAeOgcIIRAKEKABOgQIIRAVULMBWJU-YPJIaARwAHgAgAGpAYgBqROSAQQzMy4ymAEAoAEBqgEHZ3dzLXdpeg&amp;sclient=gws-wiz</a:t>
            </a:r>
            <a:r>
              <a:rPr lang="de-DE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ogle.de/search?source=hp&amp;ei=QlZGYJ-qEMOo8gKcl5I4&amp;iflsig=AINFCbYAAAAAYEZkUox18stdzwDGtYrv5JtHUaNhF6GM&amp;q=wie+viele+einwohner+hat+russland+&amp;oq=wie+viele+einwohner+hat+russland+&amp;gs_lcp=Cgdnd3Mtd2l6EAMyAggAMgIIADICCAAyAggAMgYIABAWEB4yBggAEBYQHjIGCAAQFhAeMgYIABAWEB4yBggAEBYQHjIGCAAQFhAeOggIABCxAxCDAToCCC46CAguELEDEIMBOgUILhCTAjoFCAAQsQM6BQguELEDUJ0BWIAqYMQraABwAHgAgAFyiAG7EpIBBDI5LjSYAQCgAQGqAQdnd3Mtd2l6&amp;sclient=gws-wiz&amp;ved=0ahUKEwif09KNlKHvAhVDlFwKHZyLBAcQ4dUDCAo&amp;uact=5</a:t>
            </a:r>
            <a:r>
              <a:rPr lang="de-DE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de/search?ei=SFZGYKDNBZragwfLhZa4Cw&amp;q=wie+viele+einwohner+hat+die+Usa&amp;oq=wie+viele+einwohner+hat+die+Usa&amp;gs_lcp=Cgdnd3Mtd2l6EAMyAggAMgIIADICCAAyBggAEBYQHjIGCAAQFhAeMgYIABAWEB4yBggAEBYQHjIGCAAQFhAeMgYIABAWEB4yBggAEBYQHjoHCAAQsAMQQzoECAAQQ1CrzAJY4eICYI3kAmgBcAJ4AIABmQGIAb4FkgEDOC4xmAEAoAEBqgEHZ3dzLXdpesgBCsABAQ&amp;sclient=gws-wiz&amp;ved=0ahUKEwigkbaQlKHvAhUa7eAKHcuCBbcQ4dUDCA4&amp;uact=5</a:t>
            </a:r>
            <a:r>
              <a:rPr lang="de-DE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oogle.de/search?ei=dlZGYP2QKoXPgwf9nrWQBQ&amp;q=wie+gro%C3%9F+ist+europa+insgesamt&amp;oq=wie+gro%C3%9F+ist+europa+insgesamt&amp;gs_lcp=Cgdnd3Mtd2l6EAMyBQgAEM0CMgUIABDNAjoECAAQQzoICAAQsQMQgwE6BwgAELEDEEM6AggAOgYIABAWEB46CAgAEBYQChAeOgUIIRCgAToICCEQFhAdEB5Qo70DWIyOBGCTjwRoBnACeACAAaABiAGJFpIBBDMyLjOYAQCgAQGqAQdnd3Mtd2l6sAEAwAEB&amp;sclient=gws-wiz&amp;ved=0ahUKEwj9o9KmlKHvAhWF5-AKHX1PDVIQ4dUDCA4&amp;uact=5</a:t>
            </a:r>
            <a:r>
              <a:rPr lang="de-DE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503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5D5E60-2CB8-4DF3-AD7E-44C66A46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057DE08-FAA2-4B83-B124-8749AF4E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22" y="1464816"/>
            <a:ext cx="11904955" cy="662274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de/search?ei=u1ZGYKPSCPGGjLsP-PqiGA&amp;q=wie+gro%C3%9F+ist+china&amp;oq=wie+gro%C3%9F+ist+china&amp;gs_lcp=Cgdnd3Mtd2l6EAMyBwgAEEYQ-wEyAggAMgIIADICCAAyAggAMgYIABAWEB4yBggAEBYQHjIGCAAQFhAeMgYIABAWEB4yBggAEBYQHjoHCAAQRxCwAzoECAAQQ1Cv9QNYrPsDYOb8A2gBcAJ4AIABaYgByASSAQM2LjGYAQCgAQGqAQdnd3Mtd2l6yAEIwAEB&amp;sclient=gws-wiz&amp;ved=0ahUKEwjjm6THlKHvAhVxA2MBHXi9CAM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de/search?ei=QVdGYIS8J5aHjLsP-OCLiA4&amp;q=wie+gro%C3%9F+ist+usa&amp;oq=wie+gro%C3%9F+ist+usa&amp;gs_lcp=Cgdnd3Mtd2l6EAMyAggAMgIIADICCAAyAggAMgIIADIGCAAQFhAeMgYIABAWEB4yBggAEBYQHjIGCAAQFhAeMgYIABAWEB46BwgAELADEEM6BwguELADEEM6BAgAEENQzcwHWIHVB2C11gdoAXACeACAAXuIAc0DkgEDMy4ymAEAoAEBqgEHZ3dzLXdpesgBCsABAQ&amp;sclient=gws-wiz&amp;ved=0ahUKEwjE4LWHlaHvAhWWA2MBHXjwAuEQ4dUDCA4&amp;uact=5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28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174484"/>
            <a:ext cx="10364451" cy="1596177"/>
          </a:xfrm>
        </p:spPr>
        <p:txBody>
          <a:bodyPr/>
          <a:lstStyle/>
          <a:p>
            <a:r>
              <a:rPr lang="de-DE" u="sng" dirty="0"/>
              <a:t>Beitrittskandidaten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sz="2400" dirty="0"/>
              <a:t>Albanien</a:t>
            </a:r>
          </a:p>
          <a:p>
            <a:pPr lvl="0"/>
            <a:r>
              <a:rPr lang="de-DE" sz="2400" dirty="0"/>
              <a:t>Montenegro</a:t>
            </a:r>
          </a:p>
          <a:p>
            <a:pPr lvl="0"/>
            <a:r>
              <a:rPr lang="de-DE" sz="2400" dirty="0" err="1"/>
              <a:t>Nordmatzedonien</a:t>
            </a:r>
            <a:endParaRPr lang="de-DE" sz="2400" dirty="0"/>
          </a:p>
          <a:p>
            <a:pPr lvl="0"/>
            <a:r>
              <a:rPr lang="de-DE" sz="2400" dirty="0"/>
              <a:t>Serbien</a:t>
            </a:r>
          </a:p>
          <a:p>
            <a:pPr lvl="0"/>
            <a:r>
              <a:rPr lang="de-DE" sz="2400" dirty="0"/>
              <a:t>Türkei</a:t>
            </a:r>
          </a:p>
          <a:p>
            <a:endParaRPr lang="de-DE" dirty="0"/>
          </a:p>
        </p:txBody>
      </p:sp>
      <p:pic>
        <p:nvPicPr>
          <p:cNvPr id="2050" name="Picture 2" descr="EU-Beitritte: Neue Regeln, altes Ziel | Europa | DW | 05.02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69" y="2004197"/>
            <a:ext cx="6009331" cy="33823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1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814" y="-235236"/>
            <a:ext cx="10364451" cy="1596177"/>
          </a:xfrm>
        </p:spPr>
        <p:txBody>
          <a:bodyPr>
            <a:normAutofit/>
          </a:bodyPr>
          <a:lstStyle/>
          <a:p>
            <a:r>
              <a:rPr lang="de-DE" u="sng" dirty="0"/>
              <a:t>Größe der Mitgliedstaaten (klein bis groß)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72440" y="1029298"/>
            <a:ext cx="5181600" cy="4351338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Malta 316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Luxemburg 2.586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Zypern 9.251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Slowenien 20.273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Belgien 30.528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Niederlande 41.543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Dänemark 43.094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Estland 45.218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Slowakei 49.035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Kroatien 56.594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Lettland 64.589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Litauen 65.300 km²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Irland 70.273 km²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Tschechien 78.867 km²</a:t>
            </a:r>
          </a:p>
          <a:p>
            <a:pPr lvl="0"/>
            <a:endParaRPr lang="de-DE" sz="1800" dirty="0"/>
          </a:p>
          <a:p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3744397" y="1029298"/>
            <a:ext cx="5181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e-DE" sz="1800" dirty="0"/>
              <a:t>15. Österreich 83.871 km²</a:t>
            </a:r>
          </a:p>
          <a:p>
            <a:pPr marL="0" lvl="0" indent="0">
              <a:buNone/>
            </a:pPr>
            <a:r>
              <a:rPr lang="de-DE" sz="1800" dirty="0"/>
              <a:t>16. Portugal 92.090 km²</a:t>
            </a:r>
          </a:p>
          <a:p>
            <a:pPr marL="0" lvl="0" indent="0">
              <a:buNone/>
            </a:pPr>
            <a:r>
              <a:rPr lang="de-DE" sz="1800" dirty="0"/>
              <a:t>17. Ungarn 93.028 km²</a:t>
            </a:r>
          </a:p>
          <a:p>
            <a:pPr marL="0" lvl="0" indent="0">
              <a:buNone/>
            </a:pPr>
            <a:r>
              <a:rPr lang="de-DE" sz="1800" dirty="0"/>
              <a:t>18. Bulgarien 110.879 km²</a:t>
            </a:r>
          </a:p>
          <a:p>
            <a:pPr marL="0" lvl="0" indent="0">
              <a:buNone/>
            </a:pPr>
            <a:r>
              <a:rPr lang="de-DE" sz="1800" dirty="0"/>
              <a:t>19. Griechenland 131.957 km²</a:t>
            </a:r>
          </a:p>
          <a:p>
            <a:pPr marL="0" lvl="0" indent="0">
              <a:buNone/>
            </a:pPr>
            <a:r>
              <a:rPr lang="de-DE" sz="1800" dirty="0"/>
              <a:t>20. Rumänien 238.391 km²</a:t>
            </a:r>
          </a:p>
          <a:p>
            <a:pPr marL="0" lvl="0" indent="0">
              <a:buNone/>
            </a:pPr>
            <a:r>
              <a:rPr lang="de-DE" sz="1800" dirty="0"/>
              <a:t>21. Italien 301.340 km²</a:t>
            </a:r>
          </a:p>
          <a:p>
            <a:pPr marL="0" lvl="0" indent="0">
              <a:buNone/>
            </a:pPr>
            <a:r>
              <a:rPr lang="de-DE" sz="1800" dirty="0"/>
              <a:t>22. Polen 312.685 km²</a:t>
            </a:r>
          </a:p>
          <a:p>
            <a:pPr marL="0" lvl="0" indent="0">
              <a:buNone/>
            </a:pPr>
            <a:r>
              <a:rPr lang="de-DE" sz="1800" dirty="0"/>
              <a:t>23. Finnland 338.145 km²</a:t>
            </a:r>
          </a:p>
          <a:p>
            <a:pPr marL="0" lvl="0" indent="0">
              <a:buNone/>
            </a:pPr>
            <a:r>
              <a:rPr lang="de-DE" sz="1800" dirty="0"/>
              <a:t>24. Deutschland 357.022 km²</a:t>
            </a:r>
          </a:p>
          <a:p>
            <a:pPr marL="0" lvl="0" indent="0">
              <a:buNone/>
            </a:pPr>
            <a:r>
              <a:rPr lang="de-DE" sz="1800" dirty="0"/>
              <a:t>25. Schweden 450.295 km²</a:t>
            </a:r>
          </a:p>
          <a:p>
            <a:pPr marL="0" lvl="0" indent="0">
              <a:buNone/>
            </a:pPr>
            <a:r>
              <a:rPr lang="de-DE" sz="1800" dirty="0"/>
              <a:t>26. Spanien 505.370 km²</a:t>
            </a:r>
          </a:p>
          <a:p>
            <a:pPr marL="0" indent="0">
              <a:buNone/>
            </a:pPr>
            <a:r>
              <a:rPr lang="de-DE" sz="1800" dirty="0"/>
              <a:t>27. Frankreich 643.801 km²</a:t>
            </a:r>
          </a:p>
        </p:txBody>
      </p:sp>
    </p:spTree>
    <p:extLst>
      <p:ext uri="{BB962C8B-B14F-4D97-AF65-F5344CB8AC3E}">
        <p14:creationId xmlns:p14="http://schemas.microsoft.com/office/powerpoint/2010/main" val="420288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-152192"/>
            <a:ext cx="10364451" cy="1596177"/>
          </a:xfrm>
        </p:spPr>
        <p:txBody>
          <a:bodyPr>
            <a:normAutofit/>
          </a:bodyPr>
          <a:lstStyle/>
          <a:p>
            <a:r>
              <a:rPr lang="de-DE" u="sng" dirty="0"/>
              <a:t>Einwohnerzahl der Mitgliedstaaten (wenigste bis meiste) (2020)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89973" y="1351654"/>
            <a:ext cx="5106026" cy="3424107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Malta 0,51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Luxemburg 0,63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Zypern 0,89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Estland 1,33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Lettland 1,91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Slowenien 2,1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Litauen 2,79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Kroatien 4,06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Irland 4,97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Slowakei 5,46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Finnland 5,53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Dänemark 5,81 Mio.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Bulgarien 6,95 Mio.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Österreich 8,9 Mio. </a:t>
            </a:r>
          </a:p>
          <a:p>
            <a:pPr marL="342900" lvl="0" indent="-342900">
              <a:buFont typeface="+mj-lt"/>
              <a:buAutoNum type="arabicPeriod"/>
            </a:pP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4632961" y="1234976"/>
            <a:ext cx="5181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15. Ungarn 9,77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16. Portugal 10,29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17. Schweden 10,32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18. Tschechien 10,69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19. Griechenland 10,7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20. Belgien 11,51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21. Niederlande 17,4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22. Rumänien 19,28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23. Polen 37,94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24. Spanien 47,32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25. Italien 60,29 Mio.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/>
              <a:t>26. Frankreich 67,2 Mio.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27. Deutschland 83,14 Mio.</a:t>
            </a:r>
          </a:p>
          <a:p>
            <a:pPr>
              <a:lnSpc>
                <a:spcPct val="120000"/>
              </a:lnSpc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9827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32" y="-240817"/>
            <a:ext cx="10364451" cy="1596177"/>
          </a:xfrm>
        </p:spPr>
        <p:txBody>
          <a:bodyPr>
            <a:normAutofit/>
          </a:bodyPr>
          <a:lstStyle/>
          <a:p>
            <a:r>
              <a:rPr lang="de-DE" u="sng" dirty="0"/>
              <a:t>Reichtum der Mitgliedstaaten in Euro (arm bis reich) (2019)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4399" y="1253331"/>
            <a:ext cx="5181600" cy="4351338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Malta 13,21 Mrd. 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Zypern 21,94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Estland 28,04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Lettland 30,48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Slowenien 48,01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Litauen 48,34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Kroatien 53,94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Bulgarien 60,68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Luxemburg 63,52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Slowakei 94,18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Ungarn 143,83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Griechenland 187,46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Portugal 212,3 Mrd.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600" dirty="0"/>
              <a:t>Tschechien 220,2 Mrd.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401175" y="1178708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/>
              <a:t>15. Rumänien 222,09 Mrd.</a:t>
            </a:r>
          </a:p>
          <a:p>
            <a:pPr marL="0" indent="0">
              <a:buNone/>
            </a:pPr>
            <a:r>
              <a:rPr lang="de-DE" sz="1600" dirty="0"/>
              <a:t>16. Finnland 240,08 Mrd.</a:t>
            </a:r>
          </a:p>
          <a:p>
            <a:pPr marL="0" indent="0">
              <a:buNone/>
            </a:pPr>
            <a:r>
              <a:rPr lang="de-DE" sz="1600" dirty="0"/>
              <a:t>17. Dänemark 310,94 Mrd.</a:t>
            </a:r>
          </a:p>
          <a:p>
            <a:pPr marL="0" indent="0">
              <a:buNone/>
            </a:pPr>
            <a:r>
              <a:rPr lang="de-DE" sz="1600" dirty="0"/>
              <a:t>18. Irland 347,22 Mrd.</a:t>
            </a:r>
          </a:p>
          <a:p>
            <a:pPr marL="0" indent="0">
              <a:buNone/>
            </a:pPr>
            <a:r>
              <a:rPr lang="de-DE" sz="1600" dirty="0"/>
              <a:t>19. Österreich 398,52 Mrd.</a:t>
            </a:r>
          </a:p>
          <a:p>
            <a:pPr marL="0" indent="0">
              <a:buNone/>
            </a:pPr>
            <a:r>
              <a:rPr lang="de-DE" sz="1600" dirty="0"/>
              <a:t>20. Belgien 473,64 Mrd.</a:t>
            </a:r>
          </a:p>
          <a:p>
            <a:pPr marL="0" indent="0">
              <a:buNone/>
            </a:pPr>
            <a:r>
              <a:rPr lang="de-DE" sz="1600" dirty="0"/>
              <a:t>21. Schweden 474,68 Mrd.</a:t>
            </a:r>
          </a:p>
          <a:p>
            <a:pPr marL="0" indent="0">
              <a:buNone/>
            </a:pPr>
            <a:r>
              <a:rPr lang="de-DE" sz="1600" dirty="0"/>
              <a:t>22. Polen 527,03 Mrd.</a:t>
            </a:r>
          </a:p>
          <a:p>
            <a:pPr marL="0" indent="0">
              <a:buNone/>
            </a:pPr>
            <a:r>
              <a:rPr lang="de-DE" sz="1600" dirty="0"/>
              <a:t>23. Niederlande 812,05 Mrd.</a:t>
            </a:r>
          </a:p>
          <a:p>
            <a:pPr marL="0" indent="0">
              <a:buNone/>
            </a:pPr>
            <a:r>
              <a:rPr lang="de-DE" sz="1600" dirty="0"/>
              <a:t>24. Spanien 1245,33 Mrd.</a:t>
            </a:r>
          </a:p>
          <a:p>
            <a:pPr marL="0" indent="0">
              <a:buNone/>
            </a:pPr>
            <a:r>
              <a:rPr lang="de-DE" sz="1600" dirty="0"/>
              <a:t>25. Italien 1787,66 Mrd.</a:t>
            </a:r>
          </a:p>
          <a:p>
            <a:pPr marL="0" indent="0">
              <a:buNone/>
            </a:pPr>
            <a:r>
              <a:rPr lang="de-DE" sz="1600" dirty="0"/>
              <a:t>26. Frankreich 2419 Mrd.</a:t>
            </a:r>
          </a:p>
          <a:p>
            <a:pPr marL="0" indent="0">
              <a:buNone/>
            </a:pPr>
            <a:r>
              <a:rPr lang="de-DE" sz="1600" dirty="0"/>
              <a:t>27. Großbritannien 2523,31 Mrd. (Großbritannien hat die EU zum 31.01.20 verlassen)</a:t>
            </a:r>
          </a:p>
          <a:p>
            <a:pPr marL="0" indent="0">
              <a:buNone/>
            </a:pPr>
            <a:r>
              <a:rPr lang="de-DE" sz="1600" dirty="0"/>
              <a:t>28. Deutschland 3435,76 Mrd.</a:t>
            </a:r>
          </a:p>
        </p:txBody>
      </p:sp>
      <p:sp>
        <p:nvSpPr>
          <p:cNvPr id="5" name="Rechteck 4"/>
          <p:cNvSpPr/>
          <p:nvPr/>
        </p:nvSpPr>
        <p:spPr>
          <a:xfrm>
            <a:off x="5977217" y="3234652"/>
            <a:ext cx="2375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2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498" y="-423800"/>
            <a:ext cx="10364451" cy="1596177"/>
          </a:xfrm>
        </p:spPr>
        <p:txBody>
          <a:bodyPr/>
          <a:lstStyle/>
          <a:p>
            <a:r>
              <a:rPr lang="de-DE" u="sng" dirty="0"/>
              <a:t>Amtssprachen der 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10962" y="1499333"/>
            <a:ext cx="5106026" cy="342410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de-DE" sz="6400" dirty="0"/>
              <a:t>Belgien: Niederländisch im Norden, Französisch im Süden, Deutsch</a:t>
            </a:r>
          </a:p>
          <a:p>
            <a:pPr lvl="0"/>
            <a:r>
              <a:rPr lang="de-DE" sz="6400" dirty="0"/>
              <a:t>Bulgarien: Bulgarisch</a:t>
            </a:r>
          </a:p>
          <a:p>
            <a:pPr lvl="0"/>
            <a:r>
              <a:rPr lang="de-DE" sz="6400" dirty="0"/>
              <a:t>Dänemark: Dänisch</a:t>
            </a:r>
          </a:p>
          <a:p>
            <a:pPr lvl="0"/>
            <a:r>
              <a:rPr lang="de-DE" sz="6400" dirty="0"/>
              <a:t>Deutschland: Deutsch</a:t>
            </a:r>
          </a:p>
          <a:p>
            <a:pPr lvl="0"/>
            <a:r>
              <a:rPr lang="de-DE" sz="6400" dirty="0"/>
              <a:t>Estland: Estnisch</a:t>
            </a:r>
          </a:p>
          <a:p>
            <a:pPr lvl="0"/>
            <a:r>
              <a:rPr lang="de-DE" sz="6400" dirty="0"/>
              <a:t>Finnland: Finnisch, Schwedisch</a:t>
            </a:r>
          </a:p>
          <a:p>
            <a:pPr lvl="0"/>
            <a:r>
              <a:rPr lang="de-DE" sz="6400" dirty="0"/>
              <a:t>Frankreich: Französisch</a:t>
            </a:r>
          </a:p>
          <a:p>
            <a:pPr lvl="0"/>
            <a:r>
              <a:rPr lang="de-DE" sz="6400" dirty="0"/>
              <a:t>Griechenland: Griechisch</a:t>
            </a:r>
          </a:p>
          <a:p>
            <a:pPr lvl="0"/>
            <a:r>
              <a:rPr lang="de-DE" sz="6400" dirty="0"/>
              <a:t>Irland: Englisch, Irisch</a:t>
            </a:r>
          </a:p>
          <a:p>
            <a:pPr lvl="0"/>
            <a:r>
              <a:rPr lang="de-DE" sz="6400" dirty="0"/>
              <a:t>Italien: Italienisch</a:t>
            </a:r>
          </a:p>
          <a:p>
            <a:pPr lvl="0"/>
            <a:r>
              <a:rPr lang="de-DE" sz="6400" dirty="0"/>
              <a:t>Kroatien: Kroatisch</a:t>
            </a:r>
          </a:p>
          <a:p>
            <a:pPr lvl="0"/>
            <a:r>
              <a:rPr lang="de-DE" sz="6400" dirty="0"/>
              <a:t>Lettland: Lettisch</a:t>
            </a:r>
          </a:p>
          <a:p>
            <a:pPr lvl="0"/>
            <a:r>
              <a:rPr lang="de-DE" sz="6400" dirty="0"/>
              <a:t>Litauen: Litauisch</a:t>
            </a:r>
          </a:p>
          <a:p>
            <a:pPr lvl="0"/>
            <a:r>
              <a:rPr lang="de-DE" sz="6400" dirty="0"/>
              <a:t>Luxemburg: Deutsch, Französisch, </a:t>
            </a:r>
            <a:r>
              <a:rPr lang="de-DE" sz="6400" dirty="0" err="1"/>
              <a:t>Lëtzebuergesch</a:t>
            </a:r>
            <a:endParaRPr lang="de-DE" sz="64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030699" y="1499332"/>
            <a:ext cx="5105400" cy="3424107"/>
          </a:xfrm>
        </p:spPr>
        <p:txBody>
          <a:bodyPr>
            <a:noAutofit/>
          </a:bodyPr>
          <a:lstStyle/>
          <a:p>
            <a:pPr lvl="0"/>
            <a:r>
              <a:rPr lang="de-DE" sz="1600" dirty="0"/>
              <a:t>Malta: Englisch, Maltesisch</a:t>
            </a:r>
          </a:p>
          <a:p>
            <a:pPr lvl="0"/>
            <a:r>
              <a:rPr lang="de-DE" sz="1600" dirty="0"/>
              <a:t>Niederlande: Niederländisch </a:t>
            </a:r>
          </a:p>
          <a:p>
            <a:pPr lvl="0"/>
            <a:r>
              <a:rPr lang="de-DE" sz="1600" dirty="0"/>
              <a:t>Österreich: Deutsch</a:t>
            </a:r>
          </a:p>
          <a:p>
            <a:pPr lvl="0"/>
            <a:r>
              <a:rPr lang="de-DE" sz="1600" dirty="0"/>
              <a:t>Polen: Polnisch</a:t>
            </a:r>
          </a:p>
          <a:p>
            <a:pPr lvl="0"/>
            <a:r>
              <a:rPr lang="de-DE" sz="1600" dirty="0"/>
              <a:t>Portugal: Portugiesisch </a:t>
            </a:r>
          </a:p>
          <a:p>
            <a:pPr lvl="0"/>
            <a:r>
              <a:rPr lang="de-DE" sz="1600" dirty="0"/>
              <a:t>Rumänien: Rumänisch</a:t>
            </a:r>
          </a:p>
          <a:p>
            <a:pPr lvl="0"/>
            <a:r>
              <a:rPr lang="de-DE" sz="1600" dirty="0"/>
              <a:t>Schweden: Schwedisch</a:t>
            </a:r>
          </a:p>
          <a:p>
            <a:pPr lvl="0"/>
            <a:r>
              <a:rPr lang="de-DE" sz="1600" dirty="0"/>
              <a:t>Slowakei: Slowakisch</a:t>
            </a:r>
          </a:p>
          <a:p>
            <a:pPr lvl="0"/>
            <a:r>
              <a:rPr lang="de-DE" sz="1600" dirty="0"/>
              <a:t>Slowenien: Slowenisch</a:t>
            </a:r>
          </a:p>
          <a:p>
            <a:pPr lvl="0"/>
            <a:r>
              <a:rPr lang="de-DE" sz="1600" dirty="0"/>
              <a:t>Spanien: Spanisch</a:t>
            </a:r>
          </a:p>
          <a:p>
            <a:pPr lvl="0"/>
            <a:r>
              <a:rPr lang="de-DE" sz="1600" dirty="0"/>
              <a:t>Tschechien: Tschechisch</a:t>
            </a:r>
          </a:p>
          <a:p>
            <a:pPr lvl="0"/>
            <a:r>
              <a:rPr lang="de-DE" sz="1600" dirty="0"/>
              <a:t>Ungarn: Ungarisch</a:t>
            </a:r>
          </a:p>
          <a:p>
            <a:r>
              <a:rPr lang="de-DE" sz="1600" dirty="0"/>
              <a:t>Zypern: Griechisch, Türkisch</a:t>
            </a:r>
          </a:p>
        </p:txBody>
      </p:sp>
      <p:pic>
        <p:nvPicPr>
          <p:cNvPr id="3074" name="Picture 2" descr="Angst vorm Deutsch sprechen - Globolingua Deutsch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607">
            <a:off x="7790306" y="883956"/>
            <a:ext cx="3391376" cy="190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CCA6BE6A-403D-48E4-A28F-CB94F3B93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5288"/>
            <a:ext cx="9144000" cy="2387600"/>
          </a:xfrm>
        </p:spPr>
        <p:txBody>
          <a:bodyPr>
            <a:normAutofit/>
          </a:bodyPr>
          <a:lstStyle/>
          <a:p>
            <a:r>
              <a:rPr lang="de-DE" sz="8000" b="1" dirty="0"/>
              <a:t>Währung 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30A3F4B1-8D3B-42BD-8743-E0925474A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64288"/>
            <a:ext cx="9144000" cy="1655762"/>
          </a:xfrm>
        </p:spPr>
        <p:txBody>
          <a:bodyPr/>
          <a:lstStyle/>
          <a:p>
            <a:r>
              <a:rPr lang="de-DE" dirty="0"/>
              <a:t>Emily Dick</a:t>
            </a:r>
          </a:p>
        </p:txBody>
      </p:sp>
    </p:spTree>
    <p:extLst>
      <p:ext uri="{BB962C8B-B14F-4D97-AF65-F5344CB8AC3E}">
        <p14:creationId xmlns:p14="http://schemas.microsoft.com/office/powerpoint/2010/main" val="336698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1207</Words>
  <Application>Microsoft Office PowerPoint</Application>
  <PresentationFormat>Benutzerdefiniert</PresentationFormat>
  <Paragraphs>323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Office Theme</vt:lpstr>
      <vt:lpstr>Präsentation EU</vt:lpstr>
      <vt:lpstr>Mitgliedsstaaten</vt:lpstr>
      <vt:lpstr>EU Mitgliedstaaten (2021) </vt:lpstr>
      <vt:lpstr>Beitrittskandidaten</vt:lpstr>
      <vt:lpstr>Größe der Mitgliedstaaten (klein bis groß)</vt:lpstr>
      <vt:lpstr>Einwohnerzahl der Mitgliedstaaten (wenigste bis meiste) (2020)</vt:lpstr>
      <vt:lpstr>Reichtum der Mitgliedstaaten in Euro (arm bis reich) (2019)</vt:lpstr>
      <vt:lpstr>Amtssprachen der Länder</vt:lpstr>
      <vt:lpstr>Währung </vt:lpstr>
      <vt:lpstr>19 Länder der EU haben den Euro: </vt:lpstr>
      <vt:lpstr> Länder der EU ohne Euro  </vt:lpstr>
      <vt:lpstr>Aussehen der Euroscheine und Münzen</vt:lpstr>
      <vt:lpstr>Euromünzen </vt:lpstr>
      <vt:lpstr>Euromünzen </vt:lpstr>
      <vt:lpstr>Die Europäische Union im weltweiten vergleich  </vt:lpstr>
      <vt:lpstr>Einwohner</vt:lpstr>
      <vt:lpstr>Fläche</vt:lpstr>
      <vt:lpstr>BIP (Bruttoinlandsprodukt) </vt:lpstr>
      <vt:lpstr>Anteil am Welthandel</vt:lpstr>
      <vt:lpstr>Kurze Vorstellung einzelner EU-Organe</vt:lpstr>
      <vt:lpstr>Europäisches Parlament</vt:lpstr>
      <vt:lpstr>Europäischer Rat</vt:lpstr>
      <vt:lpstr>Europäische Kommission</vt:lpstr>
      <vt:lpstr>Bonus</vt:lpstr>
      <vt:lpstr>Klimaschutz </vt:lpstr>
      <vt:lpstr>Investition in Forschung</vt:lpstr>
      <vt:lpstr>Quellen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Präsentation</dc:title>
  <dc:creator>Emily Dick</dc:creator>
  <cp:lastModifiedBy>Matthias</cp:lastModifiedBy>
  <cp:revision>14</cp:revision>
  <dcterms:created xsi:type="dcterms:W3CDTF">2021-03-11T12:28:53Z</dcterms:created>
  <dcterms:modified xsi:type="dcterms:W3CDTF">2021-06-25T09:32:35Z</dcterms:modified>
</cp:coreProperties>
</file>