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handoutMasterIdLst>
    <p:handoutMasterId r:id="rId26"/>
  </p:handoutMasterIdLst>
  <p:sldIdLst>
    <p:sldId id="257" r:id="rId2"/>
    <p:sldId id="256" r:id="rId3"/>
    <p:sldId id="258" r:id="rId4"/>
    <p:sldId id="265" r:id="rId5"/>
    <p:sldId id="259" r:id="rId6"/>
    <p:sldId id="263" r:id="rId7"/>
    <p:sldId id="260" r:id="rId8"/>
    <p:sldId id="261" r:id="rId9"/>
    <p:sldId id="262" r:id="rId10"/>
    <p:sldId id="274" r:id="rId11"/>
    <p:sldId id="276" r:id="rId12"/>
    <p:sldId id="277" r:id="rId13"/>
    <p:sldId id="278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9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6BE"/>
    <a:srgbClr val="7292B7"/>
    <a:srgbClr val="9E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8"/>
    <p:restoredTop sz="94719"/>
  </p:normalViewPr>
  <p:slideViewPr>
    <p:cSldViewPr snapToGrid="0" snapToObjects="1">
      <p:cViewPr>
        <p:scale>
          <a:sx n="114" d="100"/>
          <a:sy n="114" d="100"/>
        </p:scale>
        <p:origin x="-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Einwohnerzahl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Tabelle1!$A$2:$A$28</c:f>
              <c:strCache>
                <c:ptCount val="27"/>
                <c:pt idx="0">
                  <c:v>Luxemburg</c:v>
                </c:pt>
                <c:pt idx="1">
                  <c:v>Malta</c:v>
                </c:pt>
                <c:pt idx="2">
                  <c:v>Zypern</c:v>
                </c:pt>
                <c:pt idx="3">
                  <c:v>Estland</c:v>
                </c:pt>
                <c:pt idx="4">
                  <c:v>Lettland</c:v>
                </c:pt>
                <c:pt idx="5">
                  <c:v>Slowenien</c:v>
                </c:pt>
                <c:pt idx="6">
                  <c:v>Litauen</c:v>
                </c:pt>
                <c:pt idx="7">
                  <c:v>Kroatien</c:v>
                </c:pt>
                <c:pt idx="8">
                  <c:v>Irland</c:v>
                </c:pt>
                <c:pt idx="9">
                  <c:v>Slowakei</c:v>
                </c:pt>
                <c:pt idx="10">
                  <c:v>Finnland</c:v>
                </c:pt>
                <c:pt idx="11">
                  <c:v>Dänemark</c:v>
                </c:pt>
                <c:pt idx="12">
                  <c:v>Bulgarien</c:v>
                </c:pt>
                <c:pt idx="13">
                  <c:v>Österreich</c:v>
                </c:pt>
                <c:pt idx="14">
                  <c:v>Ungarn</c:v>
                </c:pt>
                <c:pt idx="15">
                  <c:v>Portugal</c:v>
                </c:pt>
                <c:pt idx="16">
                  <c:v>Griechenland</c:v>
                </c:pt>
                <c:pt idx="17">
                  <c:v>Tschechische Republik</c:v>
                </c:pt>
                <c:pt idx="18">
                  <c:v>Schweden</c:v>
                </c:pt>
                <c:pt idx="19">
                  <c:v>Belgien</c:v>
                </c:pt>
                <c:pt idx="20">
                  <c:v>Niederlande</c:v>
                </c:pt>
                <c:pt idx="21">
                  <c:v>Rumänien</c:v>
                </c:pt>
                <c:pt idx="22">
                  <c:v>Polen</c:v>
                </c:pt>
                <c:pt idx="23">
                  <c:v>Spanien</c:v>
                </c:pt>
                <c:pt idx="24">
                  <c:v>Italien</c:v>
                </c:pt>
                <c:pt idx="25">
                  <c:v>Frankreich</c:v>
                </c:pt>
                <c:pt idx="26">
                  <c:v>Deutschland</c:v>
                </c:pt>
              </c:strCache>
            </c:strRef>
          </c:cat>
          <c:val>
            <c:numRef>
              <c:f>Tabelle1!$B$2:$B$28</c:f>
              <c:numCache>
                <c:formatCode>#,##0</c:formatCode>
                <c:ptCount val="27"/>
                <c:pt idx="0">
                  <c:v>124528</c:v>
                </c:pt>
                <c:pt idx="1">
                  <c:v>509000</c:v>
                </c:pt>
                <c:pt idx="2">
                  <c:v>896000</c:v>
                </c:pt>
                <c:pt idx="3">
                  <c:v>1330000</c:v>
                </c:pt>
                <c:pt idx="4">
                  <c:v>1910000</c:v>
                </c:pt>
                <c:pt idx="5">
                  <c:v>2070000</c:v>
                </c:pt>
                <c:pt idx="6">
                  <c:v>2696210</c:v>
                </c:pt>
                <c:pt idx="7">
                  <c:v>4010000</c:v>
                </c:pt>
                <c:pt idx="8">
                  <c:v>4923324</c:v>
                </c:pt>
                <c:pt idx="9">
                  <c:v>5470000</c:v>
                </c:pt>
                <c:pt idx="10">
                  <c:v>5564089</c:v>
                </c:pt>
                <c:pt idx="11">
                  <c:v>5810000</c:v>
                </c:pt>
                <c:pt idx="12">
                  <c:v>6924833</c:v>
                </c:pt>
                <c:pt idx="13">
                  <c:v>8930000</c:v>
                </c:pt>
                <c:pt idx="14">
                  <c:v>9730000</c:v>
                </c:pt>
                <c:pt idx="15">
                  <c:v>10240000</c:v>
                </c:pt>
                <c:pt idx="16">
                  <c:v>10406010</c:v>
                </c:pt>
                <c:pt idx="17">
                  <c:v>10730000</c:v>
                </c:pt>
                <c:pt idx="18">
                  <c:v>10810000</c:v>
                </c:pt>
                <c:pt idx="19">
                  <c:v>11641513</c:v>
                </c:pt>
                <c:pt idx="20">
                  <c:v>17330000</c:v>
                </c:pt>
                <c:pt idx="21">
                  <c:v>19148104</c:v>
                </c:pt>
                <c:pt idx="22">
                  <c:v>37900000</c:v>
                </c:pt>
                <c:pt idx="23">
                  <c:v>46540000</c:v>
                </c:pt>
                <c:pt idx="24">
                  <c:v>60230000</c:v>
                </c:pt>
                <c:pt idx="25">
                  <c:v>65170000</c:v>
                </c:pt>
                <c:pt idx="26">
                  <c:v>83200000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1B-994E-8AEC-C359B184D37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Fläche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Tabelle1!$A$2:$A$28</c:f>
              <c:strCache>
                <c:ptCount val="27"/>
                <c:pt idx="0">
                  <c:v>Luxemburg</c:v>
                </c:pt>
                <c:pt idx="1">
                  <c:v>Malta</c:v>
                </c:pt>
                <c:pt idx="2">
                  <c:v>Zypern</c:v>
                </c:pt>
                <c:pt idx="3">
                  <c:v>Estland</c:v>
                </c:pt>
                <c:pt idx="4">
                  <c:v>Lettland</c:v>
                </c:pt>
                <c:pt idx="5">
                  <c:v>Slowenien</c:v>
                </c:pt>
                <c:pt idx="6">
                  <c:v>Litauen</c:v>
                </c:pt>
                <c:pt idx="7">
                  <c:v>Kroatien</c:v>
                </c:pt>
                <c:pt idx="8">
                  <c:v>Irland</c:v>
                </c:pt>
                <c:pt idx="9">
                  <c:v>Slowakei</c:v>
                </c:pt>
                <c:pt idx="10">
                  <c:v>Finnland</c:v>
                </c:pt>
                <c:pt idx="11">
                  <c:v>Dänemark</c:v>
                </c:pt>
                <c:pt idx="12">
                  <c:v>Bulgarien</c:v>
                </c:pt>
                <c:pt idx="13">
                  <c:v>Österreich</c:v>
                </c:pt>
                <c:pt idx="14">
                  <c:v>Ungarn</c:v>
                </c:pt>
                <c:pt idx="15">
                  <c:v>Portugal</c:v>
                </c:pt>
                <c:pt idx="16">
                  <c:v>Griechenland</c:v>
                </c:pt>
                <c:pt idx="17">
                  <c:v>Tschechische Republik</c:v>
                </c:pt>
                <c:pt idx="18">
                  <c:v>Schweden</c:v>
                </c:pt>
                <c:pt idx="19">
                  <c:v>Belgien</c:v>
                </c:pt>
                <c:pt idx="20">
                  <c:v>Niederlande</c:v>
                </c:pt>
                <c:pt idx="21">
                  <c:v>Rumänien</c:v>
                </c:pt>
                <c:pt idx="22">
                  <c:v>Polen</c:v>
                </c:pt>
                <c:pt idx="23">
                  <c:v>Spanien</c:v>
                </c:pt>
                <c:pt idx="24">
                  <c:v>Italien</c:v>
                </c:pt>
                <c:pt idx="25">
                  <c:v>Frankreich</c:v>
                </c:pt>
                <c:pt idx="26">
                  <c:v>Deutschland</c:v>
                </c:pt>
              </c:strCache>
            </c:strRef>
          </c:cat>
          <c:val>
            <c:numRef>
              <c:f>Tabelle1!$C$2:$C$28</c:f>
              <c:numCache>
                <c:formatCode>General</c:formatCode>
                <c:ptCount val="2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1B-994E-8AEC-C359B184D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405056"/>
        <c:axId val="41759104"/>
        <c:axId val="0"/>
      </c:bar3DChart>
      <c:catAx>
        <c:axId val="4140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759104"/>
        <c:crosses val="autoZero"/>
        <c:auto val="1"/>
        <c:lblAlgn val="ctr"/>
        <c:lblOffset val="100"/>
        <c:noMultiLvlLbl val="0"/>
      </c:catAx>
      <c:valAx>
        <c:axId val="4175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0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36647309711286086"/>
          <c:y val="0.92588561419023485"/>
          <c:w val="0.21276087648134892"/>
          <c:h val="5.6835768099181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73F09-A4B0-418C-8D02-259BE191EA5C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909B18D-DE5E-4257-BC02-39768C4CDDC9}">
      <dgm:prSet/>
      <dgm:spPr/>
      <dgm:t>
        <a:bodyPr/>
        <a:lstStyle/>
        <a:p>
          <a:r>
            <a:rPr lang="en-US" dirty="0"/>
            <a:t>Flagge</a:t>
          </a:r>
        </a:p>
      </dgm:t>
    </dgm:pt>
    <dgm:pt modelId="{FC7E9505-17FF-4507-BBAB-5A82F1CFDE30}" type="parTrans" cxnId="{CDC9F511-D070-47D7-B3DD-56265C212D61}">
      <dgm:prSet/>
      <dgm:spPr/>
      <dgm:t>
        <a:bodyPr/>
        <a:lstStyle/>
        <a:p>
          <a:endParaRPr lang="en-US"/>
        </a:p>
      </dgm:t>
    </dgm:pt>
    <dgm:pt modelId="{A67853A5-316E-48BD-9E9C-ED101E526782}" type="sibTrans" cxnId="{CDC9F511-D070-47D7-B3DD-56265C212D61}">
      <dgm:prSet/>
      <dgm:spPr/>
      <dgm:t>
        <a:bodyPr/>
        <a:lstStyle/>
        <a:p>
          <a:endParaRPr lang="en-US"/>
        </a:p>
      </dgm:t>
    </dgm:pt>
    <dgm:pt modelId="{B3C05AB4-94ED-4699-98A1-C725AF9EA225}">
      <dgm:prSet/>
      <dgm:spPr/>
      <dgm:t>
        <a:bodyPr/>
        <a:lstStyle/>
        <a:p>
          <a:r>
            <a:rPr lang="de-DE" dirty="0"/>
            <a:t>Währung</a:t>
          </a:r>
          <a:endParaRPr lang="en-US" dirty="0"/>
        </a:p>
      </dgm:t>
    </dgm:pt>
    <dgm:pt modelId="{18083BD0-A6B7-4D71-B547-488868BA4623}" type="parTrans" cxnId="{77A9CD4E-8C51-49B9-A664-04D9201CA5E5}">
      <dgm:prSet/>
      <dgm:spPr/>
      <dgm:t>
        <a:bodyPr/>
        <a:lstStyle/>
        <a:p>
          <a:endParaRPr lang="en-US"/>
        </a:p>
      </dgm:t>
    </dgm:pt>
    <dgm:pt modelId="{05DEC115-E48C-4883-990B-54BDC3291EC7}" type="sibTrans" cxnId="{77A9CD4E-8C51-49B9-A664-04D9201CA5E5}">
      <dgm:prSet/>
      <dgm:spPr/>
      <dgm:t>
        <a:bodyPr/>
        <a:lstStyle/>
        <a:p>
          <a:endParaRPr lang="en-US"/>
        </a:p>
      </dgm:t>
    </dgm:pt>
    <dgm:pt modelId="{A7C5CDD5-4C08-4259-8A4D-4F69CE98920B}">
      <dgm:prSet/>
      <dgm:spPr/>
      <dgm:t>
        <a:bodyPr/>
        <a:lstStyle/>
        <a:p>
          <a:r>
            <a:rPr lang="de-DE" dirty="0"/>
            <a:t>Die Europäische Union im weltweiten Vergleich</a:t>
          </a:r>
          <a:endParaRPr lang="en-US" dirty="0"/>
        </a:p>
      </dgm:t>
    </dgm:pt>
    <dgm:pt modelId="{2ABB1410-B945-421A-AB7A-26A1632F77A7}" type="parTrans" cxnId="{5A7B312A-A123-459D-91B9-C1980DD7CC76}">
      <dgm:prSet/>
      <dgm:spPr/>
      <dgm:t>
        <a:bodyPr/>
        <a:lstStyle/>
        <a:p>
          <a:endParaRPr lang="en-US"/>
        </a:p>
      </dgm:t>
    </dgm:pt>
    <dgm:pt modelId="{CA922659-0241-4DF2-880D-E57B74580AE1}" type="sibTrans" cxnId="{5A7B312A-A123-459D-91B9-C1980DD7CC76}">
      <dgm:prSet/>
      <dgm:spPr/>
      <dgm:t>
        <a:bodyPr/>
        <a:lstStyle/>
        <a:p>
          <a:endParaRPr lang="en-US"/>
        </a:p>
      </dgm:t>
    </dgm:pt>
    <dgm:pt modelId="{3565EEB3-BDE1-4AFB-8713-54258835AA9E}">
      <dgm:prSet/>
      <dgm:spPr/>
      <dgm:t>
        <a:bodyPr/>
        <a:lstStyle/>
        <a:p>
          <a:r>
            <a:rPr lang="de-DE" dirty="0"/>
            <a:t>Kurze Vorstellung einzelner EU-Organe</a:t>
          </a:r>
          <a:endParaRPr lang="en-US" dirty="0"/>
        </a:p>
      </dgm:t>
    </dgm:pt>
    <dgm:pt modelId="{23113F55-D144-4BCA-B8E5-6352EDDB901F}" type="parTrans" cxnId="{9048BEC6-C39C-4D90-8C30-652E6364C2DD}">
      <dgm:prSet/>
      <dgm:spPr/>
      <dgm:t>
        <a:bodyPr/>
        <a:lstStyle/>
        <a:p>
          <a:endParaRPr lang="en-US"/>
        </a:p>
      </dgm:t>
    </dgm:pt>
    <dgm:pt modelId="{262B1041-6F16-43E9-85B7-AF2E810C119C}" type="sibTrans" cxnId="{9048BEC6-C39C-4D90-8C30-652E6364C2DD}">
      <dgm:prSet/>
      <dgm:spPr/>
      <dgm:t>
        <a:bodyPr/>
        <a:lstStyle/>
        <a:p>
          <a:endParaRPr lang="en-US"/>
        </a:p>
      </dgm:t>
    </dgm:pt>
    <dgm:pt modelId="{5B6F8222-CFE9-43DD-9D54-A5944DB940A5}">
      <dgm:prSet/>
      <dgm:spPr/>
      <dgm:t>
        <a:bodyPr/>
        <a:lstStyle/>
        <a:p>
          <a:r>
            <a:rPr lang="de-DE" dirty="0"/>
            <a:t>Klimaschutz und Forschung</a:t>
          </a:r>
        </a:p>
        <a:p>
          <a:endParaRPr lang="en-US" dirty="0"/>
        </a:p>
      </dgm:t>
    </dgm:pt>
    <dgm:pt modelId="{3C4AFA21-B1D8-46E8-84E2-21DB2228D028}" type="parTrans" cxnId="{1E8CB69E-4724-4177-8B64-3864321F518A}">
      <dgm:prSet/>
      <dgm:spPr/>
      <dgm:t>
        <a:bodyPr/>
        <a:lstStyle/>
        <a:p>
          <a:endParaRPr lang="en-US"/>
        </a:p>
      </dgm:t>
    </dgm:pt>
    <dgm:pt modelId="{FC6104F2-B614-4402-BB48-9A9CC55557B0}" type="sibTrans" cxnId="{1E8CB69E-4724-4177-8B64-3864321F518A}">
      <dgm:prSet/>
      <dgm:spPr/>
      <dgm:t>
        <a:bodyPr/>
        <a:lstStyle/>
        <a:p>
          <a:endParaRPr lang="en-US"/>
        </a:p>
      </dgm:t>
    </dgm:pt>
    <dgm:pt modelId="{8868118F-5052-8241-ADD9-2CCF623BD4B8}">
      <dgm:prSet/>
      <dgm:spPr/>
      <dgm:t>
        <a:bodyPr/>
        <a:lstStyle/>
        <a:p>
          <a:r>
            <a:rPr lang="de-DE" dirty="0"/>
            <a:t>Mitgliedsstaaten</a:t>
          </a:r>
        </a:p>
      </dgm:t>
    </dgm:pt>
    <dgm:pt modelId="{EB24855F-B96D-6048-9280-4917EAF9FED0}" type="parTrans" cxnId="{6E5F8939-C396-7348-8E13-71F77E87A688}">
      <dgm:prSet/>
      <dgm:spPr/>
      <dgm:t>
        <a:bodyPr/>
        <a:lstStyle/>
        <a:p>
          <a:endParaRPr lang="de-DE"/>
        </a:p>
      </dgm:t>
    </dgm:pt>
    <dgm:pt modelId="{970D3635-7C8E-8542-B8F9-70D43E98C046}" type="sibTrans" cxnId="{6E5F8939-C396-7348-8E13-71F77E87A688}">
      <dgm:prSet/>
      <dgm:spPr/>
      <dgm:t>
        <a:bodyPr/>
        <a:lstStyle/>
        <a:p>
          <a:endParaRPr lang="de-DE"/>
        </a:p>
      </dgm:t>
    </dgm:pt>
    <dgm:pt modelId="{7A3D6D40-CC3F-764B-81E6-88B63C129FB3}" type="pres">
      <dgm:prSet presAssocID="{66973F09-A4B0-418C-8D02-259BE191EA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8DDC22-9493-9847-87C6-66B773FFE8C3}" type="pres">
      <dgm:prSet presAssocID="{C909B18D-DE5E-4257-BC02-39768C4CDDC9}" presName="parentText" presStyleLbl="node1" presStyleIdx="0" presStyleCnt="6" custLinFactNeighborY="-9251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552152-A47C-CA46-AFE3-2625EE2D0C3C}" type="pres">
      <dgm:prSet presAssocID="{A67853A5-316E-48BD-9E9C-ED101E526782}" presName="spacer" presStyleCnt="0"/>
      <dgm:spPr/>
    </dgm:pt>
    <dgm:pt modelId="{3BDDD168-2C5D-244B-8E05-E5E3632D7ACD}" type="pres">
      <dgm:prSet presAssocID="{8868118F-5052-8241-ADD9-2CCF623BD4B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F49A47-5198-274D-9761-08562F20089F}" type="pres">
      <dgm:prSet presAssocID="{970D3635-7C8E-8542-B8F9-70D43E98C046}" presName="spacer" presStyleCnt="0"/>
      <dgm:spPr/>
    </dgm:pt>
    <dgm:pt modelId="{99F38AB8-451E-0044-8196-B78AC17AD626}" type="pres">
      <dgm:prSet presAssocID="{B3C05AB4-94ED-4699-98A1-C725AF9EA22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D67A29-8BC7-EC46-A8CA-C0F3720A5EA9}" type="pres">
      <dgm:prSet presAssocID="{05DEC115-E48C-4883-990B-54BDC3291EC7}" presName="spacer" presStyleCnt="0"/>
      <dgm:spPr/>
    </dgm:pt>
    <dgm:pt modelId="{21624F96-1F39-564D-92A8-960B71A170B1}" type="pres">
      <dgm:prSet presAssocID="{A7C5CDD5-4C08-4259-8A4D-4F69CE9892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AB5BBD-0526-6E43-AC51-A067DAFFEB35}" type="pres">
      <dgm:prSet presAssocID="{CA922659-0241-4DF2-880D-E57B74580AE1}" presName="spacer" presStyleCnt="0"/>
      <dgm:spPr/>
    </dgm:pt>
    <dgm:pt modelId="{02432E21-FF30-054F-827D-8BF6F24F8718}" type="pres">
      <dgm:prSet presAssocID="{3565EEB3-BDE1-4AFB-8713-54258835AA9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F7EC21-2B97-A541-BA76-A0A4755D90DB}" type="pres">
      <dgm:prSet presAssocID="{262B1041-6F16-43E9-85B7-AF2E810C119C}" presName="spacer" presStyleCnt="0"/>
      <dgm:spPr/>
    </dgm:pt>
    <dgm:pt modelId="{BF987797-7668-4D49-9594-429FBA714248}" type="pres">
      <dgm:prSet presAssocID="{5B6F8222-CFE9-43DD-9D54-A5944DB940A5}" presName="parentText" presStyleLbl="node1" presStyleIdx="5" presStyleCnt="6" custLinFactNeighborX="0" custLinFactNeighborY="2262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187A455-60D0-F14A-ACAE-E9495DAD78A7}" type="presOf" srcId="{B3C05AB4-94ED-4699-98A1-C725AF9EA225}" destId="{99F38AB8-451E-0044-8196-B78AC17AD626}" srcOrd="0" destOrd="0" presId="urn:microsoft.com/office/officeart/2005/8/layout/vList2"/>
    <dgm:cxn modelId="{5D9F6E1C-7071-4644-A3DE-DD86663187B7}" type="presOf" srcId="{8868118F-5052-8241-ADD9-2CCF623BD4B8}" destId="{3BDDD168-2C5D-244B-8E05-E5E3632D7ACD}" srcOrd="0" destOrd="0" presId="urn:microsoft.com/office/officeart/2005/8/layout/vList2"/>
    <dgm:cxn modelId="{61DEB582-DFDA-6548-A457-C40E41CEF3E5}" type="presOf" srcId="{5B6F8222-CFE9-43DD-9D54-A5944DB940A5}" destId="{BF987797-7668-4D49-9594-429FBA714248}" srcOrd="0" destOrd="0" presId="urn:microsoft.com/office/officeart/2005/8/layout/vList2"/>
    <dgm:cxn modelId="{6E5F8939-C396-7348-8E13-71F77E87A688}" srcId="{66973F09-A4B0-418C-8D02-259BE191EA5C}" destId="{8868118F-5052-8241-ADD9-2CCF623BD4B8}" srcOrd="1" destOrd="0" parTransId="{EB24855F-B96D-6048-9280-4917EAF9FED0}" sibTransId="{970D3635-7C8E-8542-B8F9-70D43E98C046}"/>
    <dgm:cxn modelId="{5A7B312A-A123-459D-91B9-C1980DD7CC76}" srcId="{66973F09-A4B0-418C-8D02-259BE191EA5C}" destId="{A7C5CDD5-4C08-4259-8A4D-4F69CE98920B}" srcOrd="3" destOrd="0" parTransId="{2ABB1410-B945-421A-AB7A-26A1632F77A7}" sibTransId="{CA922659-0241-4DF2-880D-E57B74580AE1}"/>
    <dgm:cxn modelId="{1884A188-B014-B045-B905-42116BF5FC9B}" type="presOf" srcId="{66973F09-A4B0-418C-8D02-259BE191EA5C}" destId="{7A3D6D40-CC3F-764B-81E6-88B63C129FB3}" srcOrd="0" destOrd="0" presId="urn:microsoft.com/office/officeart/2005/8/layout/vList2"/>
    <dgm:cxn modelId="{9BF52ECA-55B2-4544-9E18-8EFD04E5D6FD}" type="presOf" srcId="{C909B18D-DE5E-4257-BC02-39768C4CDDC9}" destId="{CE8DDC22-9493-9847-87C6-66B773FFE8C3}" srcOrd="0" destOrd="0" presId="urn:microsoft.com/office/officeart/2005/8/layout/vList2"/>
    <dgm:cxn modelId="{CDC9F511-D070-47D7-B3DD-56265C212D61}" srcId="{66973F09-A4B0-418C-8D02-259BE191EA5C}" destId="{C909B18D-DE5E-4257-BC02-39768C4CDDC9}" srcOrd="0" destOrd="0" parTransId="{FC7E9505-17FF-4507-BBAB-5A82F1CFDE30}" sibTransId="{A67853A5-316E-48BD-9E9C-ED101E526782}"/>
    <dgm:cxn modelId="{1E8CB69E-4724-4177-8B64-3864321F518A}" srcId="{66973F09-A4B0-418C-8D02-259BE191EA5C}" destId="{5B6F8222-CFE9-43DD-9D54-A5944DB940A5}" srcOrd="5" destOrd="0" parTransId="{3C4AFA21-B1D8-46E8-84E2-21DB2228D028}" sibTransId="{FC6104F2-B614-4402-BB48-9A9CC55557B0}"/>
    <dgm:cxn modelId="{9048BEC6-C39C-4D90-8C30-652E6364C2DD}" srcId="{66973F09-A4B0-418C-8D02-259BE191EA5C}" destId="{3565EEB3-BDE1-4AFB-8713-54258835AA9E}" srcOrd="4" destOrd="0" parTransId="{23113F55-D144-4BCA-B8E5-6352EDDB901F}" sibTransId="{262B1041-6F16-43E9-85B7-AF2E810C119C}"/>
    <dgm:cxn modelId="{77A9CD4E-8C51-49B9-A664-04D9201CA5E5}" srcId="{66973F09-A4B0-418C-8D02-259BE191EA5C}" destId="{B3C05AB4-94ED-4699-98A1-C725AF9EA225}" srcOrd="2" destOrd="0" parTransId="{18083BD0-A6B7-4D71-B547-488868BA4623}" sibTransId="{05DEC115-E48C-4883-990B-54BDC3291EC7}"/>
    <dgm:cxn modelId="{D4ACEFC1-B803-494C-A06A-94EC6AE3AC6B}" type="presOf" srcId="{A7C5CDD5-4C08-4259-8A4D-4F69CE98920B}" destId="{21624F96-1F39-564D-92A8-960B71A170B1}" srcOrd="0" destOrd="0" presId="urn:microsoft.com/office/officeart/2005/8/layout/vList2"/>
    <dgm:cxn modelId="{D475054B-FC73-204E-9F0A-5335BF533CD9}" type="presOf" srcId="{3565EEB3-BDE1-4AFB-8713-54258835AA9E}" destId="{02432E21-FF30-054F-827D-8BF6F24F8718}" srcOrd="0" destOrd="0" presId="urn:microsoft.com/office/officeart/2005/8/layout/vList2"/>
    <dgm:cxn modelId="{25C652A2-61D2-7140-AEF7-E701A18F93FB}" type="presParOf" srcId="{7A3D6D40-CC3F-764B-81E6-88B63C129FB3}" destId="{CE8DDC22-9493-9847-87C6-66B773FFE8C3}" srcOrd="0" destOrd="0" presId="urn:microsoft.com/office/officeart/2005/8/layout/vList2"/>
    <dgm:cxn modelId="{E5C60D42-F021-7C45-8F7A-9406AEAF330D}" type="presParOf" srcId="{7A3D6D40-CC3F-764B-81E6-88B63C129FB3}" destId="{4E552152-A47C-CA46-AFE3-2625EE2D0C3C}" srcOrd="1" destOrd="0" presId="urn:microsoft.com/office/officeart/2005/8/layout/vList2"/>
    <dgm:cxn modelId="{423DDD30-9C8B-2747-A14F-FD3BB25B7A62}" type="presParOf" srcId="{7A3D6D40-CC3F-764B-81E6-88B63C129FB3}" destId="{3BDDD168-2C5D-244B-8E05-E5E3632D7ACD}" srcOrd="2" destOrd="0" presId="urn:microsoft.com/office/officeart/2005/8/layout/vList2"/>
    <dgm:cxn modelId="{E51FFB32-75C3-724A-8138-F235502BCC37}" type="presParOf" srcId="{7A3D6D40-CC3F-764B-81E6-88B63C129FB3}" destId="{D9F49A47-5198-274D-9761-08562F20089F}" srcOrd="3" destOrd="0" presId="urn:microsoft.com/office/officeart/2005/8/layout/vList2"/>
    <dgm:cxn modelId="{B512B4CA-6B6F-7141-A2BF-B60610A3EC25}" type="presParOf" srcId="{7A3D6D40-CC3F-764B-81E6-88B63C129FB3}" destId="{99F38AB8-451E-0044-8196-B78AC17AD626}" srcOrd="4" destOrd="0" presId="urn:microsoft.com/office/officeart/2005/8/layout/vList2"/>
    <dgm:cxn modelId="{2C45BCBA-EF2A-3F49-9B2B-AEDE5C50C550}" type="presParOf" srcId="{7A3D6D40-CC3F-764B-81E6-88B63C129FB3}" destId="{1AD67A29-8BC7-EC46-A8CA-C0F3720A5EA9}" srcOrd="5" destOrd="0" presId="urn:microsoft.com/office/officeart/2005/8/layout/vList2"/>
    <dgm:cxn modelId="{46353095-A789-884A-9FBF-749FD57601F2}" type="presParOf" srcId="{7A3D6D40-CC3F-764B-81E6-88B63C129FB3}" destId="{21624F96-1F39-564D-92A8-960B71A170B1}" srcOrd="6" destOrd="0" presId="urn:microsoft.com/office/officeart/2005/8/layout/vList2"/>
    <dgm:cxn modelId="{BEC6FDD3-9B9E-2E49-A091-A0B8E997A0F8}" type="presParOf" srcId="{7A3D6D40-CC3F-764B-81E6-88B63C129FB3}" destId="{45AB5BBD-0526-6E43-AC51-A067DAFFEB35}" srcOrd="7" destOrd="0" presId="urn:microsoft.com/office/officeart/2005/8/layout/vList2"/>
    <dgm:cxn modelId="{81F86C1E-818E-3241-A6F2-D5F7BEC47B4C}" type="presParOf" srcId="{7A3D6D40-CC3F-764B-81E6-88B63C129FB3}" destId="{02432E21-FF30-054F-827D-8BF6F24F8718}" srcOrd="8" destOrd="0" presId="urn:microsoft.com/office/officeart/2005/8/layout/vList2"/>
    <dgm:cxn modelId="{6EE3808A-DE1D-DE41-971F-D56E608F912E}" type="presParOf" srcId="{7A3D6D40-CC3F-764B-81E6-88B63C129FB3}" destId="{FAF7EC21-2B97-A541-BA76-A0A4755D90DB}" srcOrd="9" destOrd="0" presId="urn:microsoft.com/office/officeart/2005/8/layout/vList2"/>
    <dgm:cxn modelId="{C3865829-B129-2845-ADCE-B3A3CBBAB342}" type="presParOf" srcId="{7A3D6D40-CC3F-764B-81E6-88B63C129FB3}" destId="{BF987797-7668-4D49-9594-429FBA71424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A7217A4-BEF8-894C-931E-E8297185C8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B6D6048B-4EB3-734B-9311-57BD38C8A7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A47ED-2592-A540-A466-5E8266074701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959083E1-A5DF-FE4A-8116-77B85C1D91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7D4358D-5C5F-044C-AB27-EFDC23662B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12502-B4BF-6243-99D5-DD76D29B9A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835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7794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7329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6381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967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1034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11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185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2885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903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6371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037590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6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push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urope-flag-countries-eu-15160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urope-flag-countries-eu-15160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8">
            <a:extLst>
              <a:ext uri="{FF2B5EF4-FFF2-40B4-BE49-F238E27FC236}">
                <a16:creationId xmlns:a16="http://schemas.microsoft.com/office/drawing/2014/main" xmlns="" id="{BEBBBF70-6ABC-46E8-A293-73A60B8E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8" name="Rectangle 30">
            <a:extLst>
              <a:ext uri="{FF2B5EF4-FFF2-40B4-BE49-F238E27FC236}">
                <a16:creationId xmlns:a16="http://schemas.microsoft.com/office/drawing/2014/main" xmlns="" id="{05388887-43DC-4FAF-9400-7925701AF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B395BFEF-CCAF-F64B-A79A-FBCB72E42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549" y="1754447"/>
            <a:ext cx="5716338" cy="3042706"/>
          </a:xfrm>
        </p:spPr>
        <p:txBody>
          <a:bodyPr>
            <a:normAutofit/>
          </a:bodyPr>
          <a:lstStyle/>
          <a:p>
            <a:r>
              <a:rPr lang="de-DE" sz="5400" dirty="0"/>
              <a:t>Die Europäische Union(EU)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xmlns="" id="{4A311D0F-C705-3B41-BB23-17730A2B7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4969752"/>
            <a:ext cx="5355264" cy="663286"/>
          </a:xfrm>
        </p:spPr>
        <p:txBody>
          <a:bodyPr>
            <a:normAutofit/>
          </a:bodyPr>
          <a:lstStyle/>
          <a:p>
            <a:r>
              <a:rPr lang="de-DE" dirty="0"/>
              <a:t>Von Asude, Maya, Selin und Carolin</a:t>
            </a:r>
          </a:p>
        </p:txBody>
      </p:sp>
      <p:sp>
        <p:nvSpPr>
          <p:cNvPr id="49" name="Rectangle 32">
            <a:extLst>
              <a:ext uri="{FF2B5EF4-FFF2-40B4-BE49-F238E27FC236}">
                <a16:creationId xmlns:a16="http://schemas.microsoft.com/office/drawing/2014/main" xmlns="" id="{2F2FD4B7-706B-4F5C-A0C7-7D69677C7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0" name="Straight Connector 34">
            <a:extLst>
              <a:ext uri="{FF2B5EF4-FFF2-40B4-BE49-F238E27FC236}">
                <a16:creationId xmlns:a16="http://schemas.microsoft.com/office/drawing/2014/main" xmlns="" id="{26E6DC6E-1FA3-4048-B867-BDB51763F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6">
            <a:extLst>
              <a:ext uri="{FF2B5EF4-FFF2-40B4-BE49-F238E27FC236}">
                <a16:creationId xmlns:a16="http://schemas.microsoft.com/office/drawing/2014/main" xmlns="" id="{6E066135-B6C1-4001-B7CC-53A443DF25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8">
            <a:extLst>
              <a:ext uri="{FF2B5EF4-FFF2-40B4-BE49-F238E27FC236}">
                <a16:creationId xmlns:a16="http://schemas.microsoft.com/office/drawing/2014/main" xmlns="" id="{33AD82B4-5F4B-4968-B15E-29DCF8592D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EA44557-4039-9E46-98EF-A183B9E41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099080" y="1888248"/>
            <a:ext cx="3752067" cy="25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59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9658E772-9826-0A47-824A-3BB576BCB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Die Währung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xmlns="" id="{2407F61F-C275-FE4F-8AC4-FCAEDF1C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Von Maya </a:t>
            </a:r>
          </a:p>
        </p:txBody>
      </p:sp>
    </p:spTree>
    <p:extLst>
      <p:ext uri="{BB962C8B-B14F-4D97-AF65-F5344CB8AC3E}">
        <p14:creationId xmlns:p14="http://schemas.microsoft.com/office/powerpoint/2010/main" val="4214476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2">
            <a:extLst>
              <a:ext uri="{FF2B5EF4-FFF2-40B4-BE49-F238E27FC236}">
                <a16:creationId xmlns:a16="http://schemas.microsoft.com/office/drawing/2014/main" xmlns="" id="{5890DB48-571F-4555-8C4A-ADE03C0A6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9C4335-A703-D14A-A16C-31D82087C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06" y="1242811"/>
            <a:ext cx="3270624" cy="4521200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tx1"/>
                </a:solidFill>
              </a:rPr>
              <a:t>EU-Länder mit dem Euro</a:t>
            </a: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xmlns="" id="{C0A3D0E9-F0EC-4889-8704-20D62BD71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568" y="0"/>
            <a:ext cx="7966432" cy="6858000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46" name="Rectangle 26">
            <a:extLst>
              <a:ext uri="{FF2B5EF4-FFF2-40B4-BE49-F238E27FC236}">
                <a16:creationId xmlns:a16="http://schemas.microsoft.com/office/drawing/2014/main" xmlns="" id="{F736D679-B037-43B8-A67C-D8D491F7AA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70451" y="643468"/>
            <a:ext cx="6676665" cy="5571064"/>
          </a:xfrm>
          <a:prstGeom prst="rect">
            <a:avLst/>
          </a:prstGeom>
          <a:solidFill>
            <a:srgbClr val="FFFFFF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xmlns="" id="{D45DD412-4B8E-4F4E-8164-15667C4EA2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53520" y="726948"/>
            <a:ext cx="6510528" cy="540410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nhaltsplatzhalter 2">
            <a:extLst>
              <a:ext uri="{FF2B5EF4-FFF2-40B4-BE49-F238E27FC236}">
                <a16:creationId xmlns:a16="http://schemas.microsoft.com/office/drawing/2014/main" xmlns="" id="{B405663B-5C33-A04F-80E5-0F56C95FA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346" y="1280978"/>
            <a:ext cx="5527364" cy="448303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Von den neun 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Ländern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die noch nicht den 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Euro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eingeführt 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haben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Großbritannien, Dänemark, Schweden, Polen, Tschechien, Kroatien, Ungarn, Bulgarien, Rumänien, 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haben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Großbritannien und Dänemark sich vertraglich zusichern lassen, dass sie die gemeinsame Währung nicht einführen müssen. </a:t>
            </a:r>
          </a:p>
          <a:p>
            <a:pPr>
              <a:lnSpc>
                <a:spcPct val="90000"/>
              </a:lnSpc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Aber die Länder Belgien, Deutschland, Estland, Finnland, Frankreich, Griechenland, Irland, Italien, Lettland, Litauen, Luxemburg, Malta, Niederlande, Österreich, Portugal, Slowakei, Slowenien, Spanien und Zypern 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haben den Euro. </a:t>
            </a:r>
          </a:p>
          <a:p>
            <a:pPr>
              <a:lnSpc>
                <a:spcPct val="90000"/>
              </a:lnSpc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Griechenland trat 2001 bei – ein Jahr vor der Bargeldumstellung. 2007 folgte Slowenien, 2008 Zypern und Malta, 2009 die Slowakei, 2011 Estland, 2014 Lettland und 2015 Litauen. Heute zählen 19 EU-Mitgliedstaaten zum 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Euro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-Währungsgebiet. </a:t>
            </a:r>
          </a:p>
          <a:p>
            <a:pPr marL="0" indent="0">
              <a:lnSpc>
                <a:spcPct val="90000"/>
              </a:lnSpc>
              <a:buNone/>
            </a:pP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D7282E4-7E8F-8743-BC45-8575811E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83870"/>
          </a:xfrm>
        </p:spPr>
        <p:txBody>
          <a:bodyPr>
            <a:normAutofit/>
          </a:bodyPr>
          <a:lstStyle/>
          <a:p>
            <a:r>
              <a:rPr lang="de-DE" dirty="0"/>
              <a:t>Aussehen der Münzen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FCD0764-4137-0047-BB78-C0201A26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093" y="1517900"/>
            <a:ext cx="10058400" cy="4697505"/>
          </a:xfrm>
        </p:spPr>
        <p:txBody>
          <a:bodyPr>
            <a:normAutofit/>
          </a:bodyPr>
          <a:lstStyle/>
          <a:p>
            <a:r>
              <a:rPr lang="de-DE" sz="2000" dirty="0"/>
              <a:t>Die Fenster und Tore auf der Vorderseite der Euro-Banknoten symbolisieren den Geist der Offenheit und Zusammenarbeit in Europa. Darüber hinaus sind die zwölf Sterne der Europäischen Union </a:t>
            </a:r>
            <a:r>
              <a:rPr lang="de-DE" sz="2000" b="1" dirty="0"/>
              <a:t>abgebildet</a:t>
            </a:r>
            <a:r>
              <a:rPr lang="de-DE" sz="2000" dirty="0"/>
              <a:t>. Die Zahl der Sterne hat je doch nichts mit der Zahl der EU-Staaten zu tun. </a:t>
            </a:r>
          </a:p>
          <a:p>
            <a:r>
              <a:rPr lang="de-DE" sz="2000" dirty="0"/>
              <a:t>Die Buchstaben R, X und W stehen beispielsweise für Deutschland und ein U zeigt an, das das Papiergeld in Frankreich gedruckt wurde. Neben der Angabe über die Druckerei, gibt der Plattencode auch die Nummer der Druckplatte und die Position auf der Druckplatte an. </a:t>
            </a:r>
          </a:p>
          <a:p>
            <a:r>
              <a:rPr lang="de-DE" sz="2000" dirty="0"/>
              <a:t>Eine Besonderheit der Eurobanknoten ist, dass sich beim Kippe ganz oben im Hologrammstreifen €-Symbole um die Wertzahl bewegt. Unter direktem Licht sind die €-Symbole besser zu erkennen. Auf der Smaragdzahl sind nun zusätzlich €- Symbole zu erkennen Die Smaragdzahl ist von den bereits emittieren Banknoten der zweiten Serie bereits bekannt.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0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44ED18C4-67E3-43CE-9EC7-3809C35EE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FBE714BB-FFC1-4759-9828-5B89BFD78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8E0541FA-C333-41B0-AC8A-A3423BC4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48DDDB4-74FE-6541-8A6A-6A02DA84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28" y="1112108"/>
            <a:ext cx="3754169" cy="4638936"/>
          </a:xfrm>
        </p:spPr>
        <p:txBody>
          <a:bodyPr anchor="t"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Aussehen der Münzen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3745454-F01E-A14F-964F-F82C20ED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415" y="1112108"/>
            <a:ext cx="5939709" cy="4638936"/>
          </a:xfrm>
        </p:spPr>
        <p:txBody>
          <a:bodyPr>
            <a:normAutofit fontScale="92500" lnSpcReduction="20000"/>
          </a:bodyPr>
          <a:lstStyle/>
          <a:p>
            <a:r>
              <a:rPr lang="de-DE" sz="2400" dirty="0"/>
              <a:t>Die Rückseiten der Cent-Münzen zeigen das Bildnis des römischen Kaisers Marc Aurel (50 Cent), die Skulptur "Das </a:t>
            </a:r>
            <a:r>
              <a:rPr lang="de-DE" sz="2400" b="1" dirty="0"/>
              <a:t>Symbol</a:t>
            </a:r>
            <a:r>
              <a:rPr lang="de-DE" sz="2400" dirty="0"/>
              <a:t>" (20 Cent), Boticellis Venus (10 Cent), das Kolosseum in Rom (5 Cent), den Turm der Mole Antonelliane in Turin (2 Cent) und das Castel del Monte (1 Cent). </a:t>
            </a:r>
          </a:p>
          <a:p>
            <a:r>
              <a:rPr lang="de-DE" sz="2400" dirty="0"/>
              <a:t>Der Adler ist traditionell das </a:t>
            </a:r>
            <a:r>
              <a:rPr lang="de-DE" sz="2400" b="1" dirty="0"/>
              <a:t>Symbol </a:t>
            </a:r>
            <a:r>
              <a:rPr lang="de-DE" sz="2400" dirty="0"/>
              <a:t>der Souveränität Deutschlands und wird auf den 1- und 2-Euro-</a:t>
            </a:r>
            <a:r>
              <a:rPr lang="de-DE" sz="2400" b="1" dirty="0"/>
              <a:t>Münzen </a:t>
            </a:r>
            <a:r>
              <a:rPr lang="de-DE" sz="2400" dirty="0"/>
              <a:t>abgebildet. Die Darstellung des Adlers stammt von Heinz Snechana Russewa-Hoyer. Das Brandenburger Tor steht für die Trennung wie auch die Wiedervereinigung Deutschlands </a:t>
            </a:r>
          </a:p>
          <a:p>
            <a:r>
              <a:rPr lang="de-DE" sz="2400" dirty="0"/>
              <a:t>Die Zahl der insgesamt ausgegebenen </a:t>
            </a:r>
            <a:r>
              <a:rPr lang="de-DE" sz="2400" b="1" dirty="0"/>
              <a:t>Münzen </a:t>
            </a:r>
            <a:r>
              <a:rPr lang="de-DE" sz="2400" dirty="0"/>
              <a:t>lag bei rund 137,9 Milliarden Stück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C7D8F6D-0BB8-4895-8D70-A6B6FF838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291" y="465641"/>
            <a:ext cx="6797017" cy="5926719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299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F7C4D28-11D0-9C4A-86F9-447635ED43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Die Europäische Union im weltweiten Vergleich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xmlns="" id="{5A97E7AF-9EF9-784C-AA79-8BB99F4268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Von Selin</a:t>
            </a:r>
          </a:p>
        </p:txBody>
      </p:sp>
    </p:spTree>
    <p:extLst>
      <p:ext uri="{BB962C8B-B14F-4D97-AF65-F5344CB8AC3E}">
        <p14:creationId xmlns:p14="http://schemas.microsoft.com/office/powerpoint/2010/main" val="1105972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C964CB-46A6-2849-8C10-6E6F83DD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609600"/>
            <a:ext cx="9792208" cy="1304783"/>
          </a:xfrm>
        </p:spPr>
        <p:txBody>
          <a:bodyPr>
            <a:normAutofit/>
          </a:bodyPr>
          <a:lstStyle/>
          <a:p>
            <a:r>
              <a:rPr lang="de-DE" dirty="0"/>
              <a:t>Bevölkerungszahl im Vergleich zu China, der USA, Russland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xmlns="" id="{6E126611-29D7-1041-9D4C-5DA3F9A5A5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5512" y="2141048"/>
                <a:ext cx="9792208" cy="3824663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/>
                  <a:t>EU mit 450 Milo. Einwohner</a:t>
                </a:r>
              </a:p>
              <a:p>
                <a:pPr marL="0" indent="0">
                  <a:buNone/>
                </a:pPr>
                <a:r>
                  <a:rPr lang="de-DE" sz="2400" dirty="0"/>
                  <a:t>    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400" dirty="0"/>
                  <a:t>macht 5,9% der Weltbevölkerung aus</a:t>
                </a:r>
              </a:p>
              <a:p>
                <a:r>
                  <a:rPr lang="de-DE" sz="2400" dirty="0"/>
                  <a:t>China mit über 1,4 Mrd. Einwohner</a:t>
                </a:r>
              </a:p>
              <a:p>
                <a:pPr marL="0" indent="0">
                  <a:buNone/>
                </a:pPr>
                <a:r>
                  <a:rPr lang="de-DE" sz="2400" dirty="0"/>
                  <a:t>    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400" dirty="0"/>
                  <a:t>macht 18,7% der Weltbevölkerung aus</a:t>
                </a:r>
              </a:p>
              <a:p>
                <a:r>
                  <a:rPr lang="de-DE" sz="2400" dirty="0"/>
                  <a:t>USA mit 328,2 Mio. Einwohner</a:t>
                </a:r>
              </a:p>
              <a:p>
                <a:pPr marL="0" indent="0">
                  <a:buNone/>
                </a:pPr>
                <a:r>
                  <a:rPr lang="de-DE" sz="2400" dirty="0"/>
                  <a:t>    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400" dirty="0"/>
                  <a:t>macht 4,3% der Weltbevölkerung aus</a:t>
                </a:r>
              </a:p>
              <a:p>
                <a:r>
                  <a:rPr lang="de-DE" sz="2400" dirty="0"/>
                  <a:t>Russland mit 146,81 Mio. Einwohner</a:t>
                </a:r>
              </a:p>
              <a:p>
                <a:pPr marL="0" indent="0">
                  <a:buNone/>
                </a:pPr>
                <a:r>
                  <a:rPr lang="de-DE" sz="2400" dirty="0"/>
                  <a:t>   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400" dirty="0"/>
                  <a:t>macht ca.2-3% der Weltbefölkerung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126611-29D7-1041-9D4C-5DA3F9A5A5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5512" y="2141048"/>
                <a:ext cx="9792208" cy="3824663"/>
              </a:xfrm>
              <a:blipFill>
                <a:blip r:embed="rId2"/>
                <a:stretch>
                  <a:fillRect l="-907" t="-1325" b="-36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2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38BDF14-00E3-4B48-BC1C-F742D3E1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589280"/>
            <a:ext cx="9792208" cy="1325103"/>
          </a:xfrm>
        </p:spPr>
        <p:txBody>
          <a:bodyPr>
            <a:normAutofit/>
          </a:bodyPr>
          <a:lstStyle/>
          <a:p>
            <a:r>
              <a:rPr lang="de-DE" dirty="0"/>
              <a:t>Die Größe der Fläche im Vergleich mit China, der USA, Russland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947377F-FD88-EB41-8725-84D34975F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011681"/>
            <a:ext cx="9792208" cy="3893820"/>
          </a:xfrm>
        </p:spPr>
        <p:txBody>
          <a:bodyPr>
            <a:normAutofit/>
          </a:bodyPr>
          <a:lstStyle/>
          <a:p>
            <a:r>
              <a:rPr lang="de-DE" sz="2400" dirty="0"/>
              <a:t>Die Fläche der EU ist 4.476.000 km² groß</a:t>
            </a:r>
          </a:p>
          <a:p>
            <a:r>
              <a:rPr lang="de-DE" sz="2400" dirty="0"/>
              <a:t>Die Fläche der USA ist 9.834.000 km² groß</a:t>
            </a:r>
          </a:p>
          <a:p>
            <a:r>
              <a:rPr lang="de-DE" sz="2400" dirty="0"/>
              <a:t>Die Fläche von Russland ist 17.130.000 km² groß </a:t>
            </a:r>
          </a:p>
          <a:p>
            <a:r>
              <a:rPr lang="de-DE" sz="2400" dirty="0"/>
              <a:t>Die Fläche von China ist 9.597.000 km² groß</a:t>
            </a:r>
          </a:p>
        </p:txBody>
      </p:sp>
    </p:spTree>
    <p:extLst>
      <p:ext uri="{BB962C8B-B14F-4D97-AF65-F5344CB8AC3E}">
        <p14:creationId xmlns:p14="http://schemas.microsoft.com/office/powerpoint/2010/main" val="299640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49E2EE-7705-824F-B512-70E3E8F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609600"/>
            <a:ext cx="9792208" cy="1304783"/>
          </a:xfrm>
        </p:spPr>
        <p:txBody>
          <a:bodyPr>
            <a:normAutofit/>
          </a:bodyPr>
          <a:lstStyle/>
          <a:p>
            <a:r>
              <a:rPr lang="de-DE" dirty="0"/>
              <a:t>Die Größe der Wirtschaft im Vergleich zu China, der USA, Russland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1B73B88-0D80-3A47-9AA8-96EB12102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141048"/>
            <a:ext cx="9792208" cy="3824663"/>
          </a:xfrm>
        </p:spPr>
        <p:txBody>
          <a:bodyPr>
            <a:normAutofit/>
          </a:bodyPr>
          <a:lstStyle/>
          <a:p>
            <a:r>
              <a:rPr lang="de-DE" sz="2400" dirty="0"/>
              <a:t>Das BIP in der EU: insgesamt rund 15.900 Milliarden Euro</a:t>
            </a:r>
          </a:p>
          <a:p>
            <a:r>
              <a:rPr lang="de-DE" sz="2400" dirty="0"/>
              <a:t>Das BIP in China: 9.166 Euro pro Einwohner</a:t>
            </a:r>
          </a:p>
          <a:p>
            <a:r>
              <a:rPr lang="de-DE" sz="2400" dirty="0"/>
              <a:t>Das BIP in Russland: 10,517 Euro pro Einwohner</a:t>
            </a:r>
          </a:p>
          <a:p>
            <a:r>
              <a:rPr lang="de-DE" sz="2400" dirty="0"/>
              <a:t>Das BIP in der USA: 58.327 Euro pro Einwohner</a:t>
            </a:r>
          </a:p>
        </p:txBody>
      </p:sp>
    </p:spTree>
    <p:extLst>
      <p:ext uri="{BB962C8B-B14F-4D97-AF65-F5344CB8AC3E}">
        <p14:creationId xmlns:p14="http://schemas.microsoft.com/office/powerpoint/2010/main" val="29663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A20F55-B957-3244-8F85-911B2CEC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647700"/>
            <a:ext cx="9792208" cy="1054100"/>
          </a:xfrm>
        </p:spPr>
        <p:txBody>
          <a:bodyPr>
            <a:normAutofit fontScale="90000"/>
          </a:bodyPr>
          <a:lstStyle/>
          <a:p>
            <a:r>
              <a:rPr lang="de-DE" dirty="0"/>
              <a:t>Anteil am Welthandel mit Waren im Vergleich zu China, der USA, Russland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25E28A4-EC00-B54A-8534-4DF463EC2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1928465"/>
            <a:ext cx="9792208" cy="4037246"/>
          </a:xfrm>
        </p:spPr>
        <p:txBody>
          <a:bodyPr>
            <a:normAutofit/>
          </a:bodyPr>
          <a:lstStyle/>
          <a:p>
            <a:r>
              <a:rPr lang="de-DE" sz="2400" dirty="0"/>
              <a:t>Der Anteil im Welthandel der EU betrugen (2019 )15,4%</a:t>
            </a:r>
          </a:p>
          <a:p>
            <a:r>
              <a:rPr lang="de-DE" sz="2400" dirty="0"/>
              <a:t>Der Anteil im Welthandel der USA liegt bei 16,6%</a:t>
            </a:r>
          </a:p>
          <a:p>
            <a:r>
              <a:rPr lang="de-DE" sz="2400" dirty="0"/>
              <a:t>Der Anteil im Welthandel von China ist von 1995 bis 2017 von 3,3% auf 12,7% gestiegen</a:t>
            </a:r>
          </a:p>
          <a:p>
            <a:r>
              <a:rPr lang="de-DE" sz="2400" dirty="0"/>
              <a:t>Der Anteil im Welthandel von Russland liegt bei 1,7% (2019)</a:t>
            </a:r>
          </a:p>
        </p:txBody>
      </p:sp>
    </p:spTree>
    <p:extLst>
      <p:ext uri="{BB962C8B-B14F-4D97-AF65-F5344CB8AC3E}">
        <p14:creationId xmlns:p14="http://schemas.microsoft.com/office/powerpoint/2010/main" val="19483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B8ACC79E-3E51-274F-94E5-EC779B13C6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Kurze  Vorstellung einzelner </a:t>
            </a:r>
            <a:r>
              <a:rPr lang="de-DE" dirty="0" err="1"/>
              <a:t>Eu</a:t>
            </a:r>
            <a:r>
              <a:rPr lang="de-DE" dirty="0"/>
              <a:t>-organe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xmlns="" id="{917DDE8E-8340-4143-9BD2-6E857CC5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Von Asude</a:t>
            </a:r>
          </a:p>
        </p:txBody>
      </p:sp>
    </p:spTree>
    <p:extLst>
      <p:ext uri="{BB962C8B-B14F-4D97-AF65-F5344CB8AC3E}">
        <p14:creationId xmlns:p14="http://schemas.microsoft.com/office/powerpoint/2010/main" val="357621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37">
            <a:extLst>
              <a:ext uri="{FF2B5EF4-FFF2-40B4-BE49-F238E27FC236}">
                <a16:creationId xmlns:a16="http://schemas.microsoft.com/office/drawing/2014/main" xmlns="" id="{0EB72A9B-FD82-4F09-BF1E-D39311D3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39">
            <a:extLst>
              <a:ext uri="{FF2B5EF4-FFF2-40B4-BE49-F238E27FC236}">
                <a16:creationId xmlns:a16="http://schemas.microsoft.com/office/drawing/2014/main" xmlns="" id="{DD39B371-6E4E-4070-AB4E-4D788405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Rectangle 141">
            <a:extLst>
              <a:ext uri="{FF2B5EF4-FFF2-40B4-BE49-F238E27FC236}">
                <a16:creationId xmlns:a16="http://schemas.microsoft.com/office/drawing/2014/main" xmlns="" id="{B937DAED-8BFE-4563-BB45-B5E554D70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136A15-2986-8548-A5DE-7CCEEC32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/>
              <a:t>Inhaltsverzeichnis</a:t>
            </a:r>
          </a:p>
        </p:txBody>
      </p:sp>
      <p:graphicFrame>
        <p:nvGraphicFramePr>
          <p:cNvPr id="20" name="Inhaltsplatzhalter 7">
            <a:extLst>
              <a:ext uri="{FF2B5EF4-FFF2-40B4-BE49-F238E27FC236}">
                <a16:creationId xmlns:a16="http://schemas.microsoft.com/office/drawing/2014/main" xmlns="" id="{ECCF0918-25E1-4C90-875C-B82D46E5F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077814"/>
              </p:ext>
            </p:extLst>
          </p:nvPr>
        </p:nvGraphicFramePr>
        <p:xfrm>
          <a:off x="1066800" y="2310063"/>
          <a:ext cx="10058400" cy="390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16584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54737801-B9D6-4A08-BD77-23010A802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5FABD39-C757-461E-A681-DC2736484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DF424F5-8D5C-46C0-A1B0-AF34E0350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62808BA-924E-944D-AA42-C01DFC7A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rgbClr val="FFFFFF"/>
                </a:solidFill>
              </a:rPr>
              <a:t>Europäisches Parlament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BD7C2E6-BEAE-0A49-A997-85BAF78D6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3429000"/>
            <a:ext cx="9372600" cy="2508384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2000"/>
              <a:t>Wesentliche Aufgabe ist Mitwirkung an der Gesetzgebung</a:t>
            </a:r>
          </a:p>
          <a:p>
            <a:pPr>
              <a:buFont typeface="Wingdings" pitchFamily="2" charset="2"/>
              <a:buChar char="§"/>
            </a:pPr>
            <a:r>
              <a:rPr lang="de-DE" sz="2000"/>
              <a:t>705 Abgeordnete</a:t>
            </a:r>
          </a:p>
          <a:p>
            <a:pPr>
              <a:buFont typeface="Wingdings" pitchFamily="2" charset="2"/>
              <a:buChar char="§"/>
            </a:pPr>
            <a:r>
              <a:rPr lang="de-DE" sz="2000"/>
              <a:t>Präsident: David Maria Sassoli</a:t>
            </a:r>
          </a:p>
          <a:p>
            <a:pPr marL="0" indent="0">
              <a:buNone/>
            </a:pP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5876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xmlns="" id="{54737801-B9D6-4A08-BD77-23010A802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25FABD39-C757-461E-A681-DC2736484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xmlns="" id="{2DF424F5-8D5C-46C0-A1B0-AF34E0350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BFBB0B-4DF2-974F-A674-FF561184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rgbClr val="FFFFFF"/>
                </a:solidFill>
              </a:rPr>
              <a:t>Europäischer Rat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xmlns="" id="{C355D08D-B1E0-D34E-9F6C-9F0590F7B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9700" y="3429000"/>
                <a:ext cx="9372600" cy="2508384"/>
              </a:xfrm>
            </p:spPr>
            <p:txBody>
              <a:bodyPr anchor="t">
                <a:normAutofit fontScale="92500" lnSpcReduction="20000"/>
              </a:bodyPr>
              <a:lstStyle/>
              <a:p>
                <a:pPr>
                  <a:lnSpc>
                    <a:spcPct val="90000"/>
                  </a:lnSpc>
                  <a:buFont typeface="Wingdings" pitchFamily="2" charset="2"/>
                  <a:buChar char="§"/>
                </a:pPr>
                <a:r>
                  <a:rPr lang="de-DE" sz="2000" dirty="0"/>
                  <a:t>Entscheidet über allgemeine Ausrichtung der EU-Politik und ihre Prioritäten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§"/>
                </a:pPr>
                <a:r>
                  <a:rPr lang="de-DE" sz="2000" dirty="0"/>
                  <a:t>Befasst sich mit sensiblen oder komplexen Themen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§"/>
                </a:pPr>
                <a:r>
                  <a:rPr lang="de-DE" sz="2000" dirty="0"/>
                  <a:t>Legt gemeinsame Außen- und Sicherheitspolitik der EU fest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sz="2000" dirty="0"/>
                  <a:t> 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000" dirty="0"/>
                  <a:t>berücksichtigt strategische Interesse der EU und Fragen der Verteidigungspolitik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§"/>
                </a:pPr>
                <a:r>
                  <a:rPr lang="de-DE" sz="2000" dirty="0"/>
                  <a:t>Ernennt und bestimmt Kandidaten für wichtige Positionen auf der EU-Ebene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§"/>
                </a:pPr>
                <a:r>
                  <a:rPr lang="de-DE" sz="2000" dirty="0"/>
                  <a:t>Vorsitzender: Charles Michael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§"/>
                </a:pPr>
                <a:r>
                  <a:rPr lang="de-DE" sz="2000" dirty="0"/>
                  <a:t>Setzt sich aus den Staats- und Regierungschefs aller EU-Mitgliedsstaaten, dem Präsident des Europäischen Rates und dem Präsidenten der Europäischen Kommission zusammen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sz="14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355D08D-B1E0-D34E-9F6C-9F0590F7B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9700" y="3429000"/>
                <a:ext cx="9372600" cy="2508384"/>
              </a:xfrm>
              <a:blipFill>
                <a:blip r:embed="rId2"/>
                <a:stretch>
                  <a:fillRect l="-405" t="-4545" b="-5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7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4737801-B9D6-4A08-BD77-23010A802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FABD39-C757-461E-A681-DC2736484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F424F5-8D5C-46C0-A1B0-AF34E0350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308E2E2-F9A7-5544-A622-CDAD338E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rgbClr val="FFFFFF"/>
                </a:solidFill>
              </a:rPr>
              <a:t>Europäische Kommission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xmlns="" id="{F5CBF807-4307-FB45-967C-A3C4030B32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9700" y="3429000"/>
                <a:ext cx="9372600" cy="2508384"/>
              </a:xfrm>
            </p:spPr>
            <p:txBody>
              <a:bodyPr anchor="t">
                <a:normAutofit fontScale="92500" lnSpcReduction="20000"/>
              </a:bodyPr>
              <a:lstStyle/>
              <a:p>
                <a:pPr>
                  <a:lnSpc>
                    <a:spcPct val="90000"/>
                  </a:lnSpc>
                  <a:buFont typeface="Wingdings" pitchFamily="2" charset="2"/>
                  <a:buChar char="§"/>
                </a:pPr>
                <a:r>
                  <a:rPr lang="de-DE" sz="2400" dirty="0"/>
                  <a:t>Aufgabe: Die Wahrung der Europäischen Verträge zu gewährleisten und die europäischer Integration voranzutreiben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§"/>
                </a:pPr>
                <a:r>
                  <a:rPr lang="de-DE" sz="2400" dirty="0"/>
                  <a:t>Kommission hat als einziges Initiativrecht im europäischem Gesetzgebungsverfahren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§"/>
                </a:pPr>
                <a:r>
                  <a:rPr lang="de-DE" sz="2400" dirty="0"/>
                  <a:t>Setzt sich aus 27 Mitgliedern zusammen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sz="2400" dirty="0"/>
                  <a:t> 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400" dirty="0"/>
                  <a:t>jeder Mitgliedsstaat stellt einen Kommissar oder eine Kommissarin, welche die Interessen der EU als ganzes vertreten soll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§"/>
                </a:pPr>
                <a:r>
                  <a:rPr lang="de-DE" sz="2400" dirty="0"/>
                  <a:t>Vorsitz: Ursula von der Leyen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§"/>
                </a:pPr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5CBF807-4307-FB45-967C-A3C4030B3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9700" y="3429000"/>
                <a:ext cx="9372600" cy="2508384"/>
              </a:xfrm>
              <a:blipFill>
                <a:blip r:embed="rId2"/>
                <a:stretch>
                  <a:fillRect l="-676" t="-5556" b="-1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0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B7B83B39-6B3F-C743-9A84-3D637A4FB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Klimaschutz und Forschung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xmlns="" id="{7AED35C1-87AC-A84B-815D-3D67F72D24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779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E55E3A-89E5-1D4D-9729-9E627AC8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45719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xmlns="" id="{1ACFC3BE-1D39-084E-8748-FAE509E9C4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5512" y="1188235"/>
                <a:ext cx="9792208" cy="477747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de-DE" sz="2000" dirty="0"/>
                  <a:t>Ende 2015 wurde beschlossen, die Erderwärmung, im Vergleich zum vorindustriellen Niveau ,deutlich unter 2 Grad Celsius zu beschränken</a:t>
                </a:r>
              </a:p>
              <a:p>
                <a:pPr>
                  <a:lnSpc>
                    <a:spcPct val="90000"/>
                  </a:lnSpc>
                </a:pPr>
                <a:r>
                  <a:rPr lang="de-DE" sz="2000" dirty="0"/>
                  <a:t>Um das Ziel zu erreichen, muss man klimaneutral leben: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sz="2000" i="1" dirty="0"/>
                  <a:t> 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000" i="1" dirty="0"/>
                  <a:t>Die Treibhausgas-Emissionen müssen bis 2050 um mindestens 95% im Vergleich zum Jahr 1990 reduziert     werden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sz="2000" i="1" dirty="0"/>
                  <a:t> 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000" i="1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𝑊𝑖𝑟</m:t>
                    </m:r>
                  </m:oMath>
                </a14:m>
                <a:r>
                  <a:rPr lang="de-DE" sz="2000" i="1" dirty="0"/>
                  <a:t> müssen den Ausstieg aus der Nutzung fossiler Energieträger beschleunigen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sz="2000" i="1" dirty="0"/>
                  <a:t> 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𝑊𝑖𝑟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𝑏𝑟𝑎𝑢𝑐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𝑒𝑖𝑛𝑒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𝑏𝑒𝑠𝑠𝑒𝑟𝑒</m:t>
                    </m:r>
                  </m:oMath>
                </a14:m>
                <a:r>
                  <a:rPr lang="de-DE" sz="2000" i="1" dirty="0"/>
                  <a:t> Anpassung an den neuen Klimabedingungen und müssen die Finanzströme auf Klimaschutz und –anpassung ausrichten</a:t>
                </a:r>
              </a:p>
              <a:p>
                <a:pPr>
                  <a:lnSpc>
                    <a:spcPct val="90000"/>
                  </a:lnSpc>
                </a:pPr>
                <a:r>
                  <a:rPr lang="de-DE" sz="2000" dirty="0"/>
                  <a:t>Europa soll bis 2050 der erste Kontinent werden, der nur noch unvermeidbare Treibhausgase ausstößt und diese wenigen Emissionen vollständig ausgleicht</a:t>
                </a:r>
              </a:p>
              <a:p>
                <a:pPr>
                  <a:lnSpc>
                    <a:spcPct val="90000"/>
                  </a:lnSpc>
                </a:pPr>
                <a:r>
                  <a:rPr lang="de-DE" sz="2000" dirty="0"/>
                  <a:t>Mit 74,42 Punkten ist </a:t>
                </a:r>
                <a:r>
                  <a:rPr lang="de-DE" sz="2000" b="1" dirty="0"/>
                  <a:t>Schweden</a:t>
                </a:r>
                <a:r>
                  <a:rPr lang="de-DE" sz="2000" dirty="0"/>
                  <a:t> das Land mit den </a:t>
                </a:r>
                <a:r>
                  <a:rPr lang="de-DE" sz="2000" b="1" dirty="0"/>
                  <a:t>höchsten</a:t>
                </a:r>
                <a:r>
                  <a:rPr lang="de-DE" sz="2000" dirty="0"/>
                  <a:t> Leistungen für den </a:t>
                </a:r>
                <a:r>
                  <a:rPr lang="de-DE" sz="2000" b="1" dirty="0"/>
                  <a:t>Klimaschutz </a:t>
                </a:r>
                <a:r>
                  <a:rPr lang="de-DE" sz="2000" dirty="0"/>
                  <a:t>laut Climate Change Performance Index im Jahr 2021. Der Index wird in Punkten gewertet. Keines der untersuchten  Länder erreichte eine Punktzahl, die einem ‘‘sehr gut‘‘ ähnelt.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ACFC3BE-1D39-084E-8748-FAE509E9C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5512" y="1188235"/>
                <a:ext cx="9792208" cy="4777476"/>
              </a:xfrm>
              <a:blipFill>
                <a:blip r:embed="rId2"/>
                <a:stretch>
                  <a:fillRect l="-648" t="-13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4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" name="Rectangle 66">
            <a:extLst>
              <a:ext uri="{FF2B5EF4-FFF2-40B4-BE49-F238E27FC236}">
                <a16:creationId xmlns:a16="http://schemas.microsoft.com/office/drawing/2014/main" xmlns="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1C3E817E-E139-426E-89E5-9DD346EC75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E2ADD2F6-F7FC-464F-8F18-5BDBD27A7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5A3A31F1-FA83-497F-98FF-9A5621DC5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37FF7FF0-43C3-DF4B-823F-F783AEB89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3192" y="1119047"/>
            <a:ext cx="6909386" cy="4612013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43FF9E2-8F7E-4BCC-9A50-C41AD8A56D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D0F309-4632-CC4A-9101-B4F1B71A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782794"/>
            <a:ext cx="3238829" cy="1051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/>
              <a:t>Flagge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47751BC8-250F-493B-BDF9-D45BA5991D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BF0F044C-8394-47CB-8E3D-FA56B06939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6B2DCD75-B707-4C51-8ADC-813834C09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F4851414-8BB1-42EF-912B-608FCE07B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B39E4874-7101-A145-B148-BA986EA7933E}"/>
              </a:ext>
            </a:extLst>
          </p:cNvPr>
          <p:cNvSpPr txBox="1"/>
          <p:nvPr/>
        </p:nvSpPr>
        <p:spPr>
          <a:xfrm>
            <a:off x="8769216" y="1616325"/>
            <a:ext cx="28204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venir Next Condensed" panose="020B0506020202020204" pitchFamily="34" charset="0"/>
              </a:rPr>
              <a:t>Auf der Europäischen Flagge sieht man 12 goldene Sterne auf einem blauen Hintergrund.</a:t>
            </a:r>
          </a:p>
          <a:p>
            <a:r>
              <a:rPr lang="de-DE" sz="2400" dirty="0">
                <a:latin typeface="Avenir Next Condensed" panose="020B0506020202020204" pitchFamily="34" charset="0"/>
              </a:rPr>
              <a:t>Die 12 Sterne stehen für die Werte Einheit, Solidarität und Harmonie zwischen den Völkern in Europa.</a:t>
            </a:r>
          </a:p>
          <a:p>
            <a:r>
              <a:rPr lang="de-DE" sz="2400" dirty="0">
                <a:latin typeface="Avenir Next Condensed" panose="020B0506020202020204" pitchFamily="34" charset="0"/>
              </a:rPr>
              <a:t>Der Kreis den sie bilden ist ein Symbol für die Einheit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7009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461130BB-B6A3-6942-B4A8-66FAACFA1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Mitgliedsstaaten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xmlns="" id="{AB300801-D9C8-4E4E-BFFF-C11B90E8BD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Von Carolin</a:t>
            </a:r>
          </a:p>
        </p:txBody>
      </p:sp>
    </p:spTree>
    <p:extLst>
      <p:ext uri="{BB962C8B-B14F-4D97-AF65-F5344CB8AC3E}">
        <p14:creationId xmlns:p14="http://schemas.microsoft.com/office/powerpoint/2010/main" val="1779848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76BBB8-9CC3-8C41-9027-B362A60B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0456"/>
          </a:xfrm>
        </p:spPr>
        <p:txBody>
          <a:bodyPr/>
          <a:lstStyle/>
          <a:p>
            <a:r>
              <a:rPr lang="de-DE" dirty="0"/>
              <a:t>Mitgliedsstaaten und ihre Einwohnerzahlen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xmlns="" id="{B5A6A99E-8046-E347-8CF8-0A9E33348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786025"/>
              </p:ext>
            </p:extLst>
          </p:nvPr>
        </p:nvGraphicFramePr>
        <p:xfrm>
          <a:off x="1066800" y="1543050"/>
          <a:ext cx="10058400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19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04BED5A-E98E-4DA0-BAA5-4F6AB2492D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B64B94A-E40E-48CE-BD7B-C1A30AE57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9EC5CA6-6479-49D5-B4B5-5643D26B8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1B26337-5AA4-470D-9687-5907CB53B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9B3746-904A-9B4D-877F-CB70A947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de-DE" sz="3100" dirty="0">
                <a:solidFill>
                  <a:srgbClr val="FFFFFF"/>
                </a:solidFill>
              </a:rPr>
              <a:t>Beitrittskandidaten der EU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DD90177-F902-B74B-A63B-144AC93A4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anchor="ctr">
            <a:norm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Albanien</a:t>
            </a:r>
          </a:p>
          <a:p>
            <a:r>
              <a:rPr lang="de-DE" sz="2000" dirty="0">
                <a:solidFill>
                  <a:srgbClr val="FFFFFF"/>
                </a:solidFill>
              </a:rPr>
              <a:t>Bosnien und Herzegowina</a:t>
            </a:r>
          </a:p>
          <a:p>
            <a:r>
              <a:rPr lang="de-DE" sz="2000" dirty="0">
                <a:solidFill>
                  <a:srgbClr val="FFFFFF"/>
                </a:solidFill>
              </a:rPr>
              <a:t>Kosovo</a:t>
            </a:r>
          </a:p>
          <a:p>
            <a:r>
              <a:rPr lang="de-DE" sz="2000" dirty="0">
                <a:solidFill>
                  <a:srgbClr val="FFFFFF"/>
                </a:solidFill>
              </a:rPr>
              <a:t>Nordmazedonien</a:t>
            </a:r>
          </a:p>
          <a:p>
            <a:r>
              <a:rPr lang="de-DE" sz="2000" dirty="0">
                <a:solidFill>
                  <a:srgbClr val="FFFFFF"/>
                </a:solidFill>
              </a:rPr>
              <a:t>Montenegro</a:t>
            </a:r>
          </a:p>
          <a:p>
            <a:r>
              <a:rPr lang="de-DE" sz="2000" dirty="0">
                <a:solidFill>
                  <a:srgbClr val="FFFFFF"/>
                </a:solidFill>
              </a:rPr>
              <a:t>Serbien</a:t>
            </a:r>
          </a:p>
          <a:p>
            <a:r>
              <a:rPr lang="de-DE" sz="2000" dirty="0">
                <a:solidFill>
                  <a:srgbClr val="FFFFFF"/>
                </a:solidFill>
              </a:rPr>
              <a:t>Türkei</a:t>
            </a:r>
          </a:p>
          <a:p>
            <a:endParaRPr lang="de-D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2155CD3-83BB-4AEA-A737-FFB45BF5B9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9481AC0-C94A-42B2-A337-8F2BD27B4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C990ECF-0B2F-4372-9715-326BA840E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nhaltsplatzhalter 9">
            <a:extLst>
              <a:ext uri="{FF2B5EF4-FFF2-40B4-BE49-F238E27FC236}">
                <a16:creationId xmlns:a16="http://schemas.microsoft.com/office/drawing/2014/main" xmlns="" id="{9AB94D5B-6D41-5E43-B0F3-8BC3F1A222B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929641" y="671512"/>
            <a:ext cx="5367335" cy="5486400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xmlns="" id="{51F57ECF-17BE-6940-800D-29EF1261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136" y="857249"/>
            <a:ext cx="4828223" cy="5300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i="1" dirty="0">
                <a:latin typeface="Avenir Next Condensed" panose="020B0506020202020204" pitchFamily="34" charset="0"/>
              </a:rPr>
              <a:t>Flächen der Mitgliedsstaaten der EU in cm²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1BA6B3F8-6CFE-AD4E-9C9C-62B670F679FD}"/>
              </a:ext>
            </a:extLst>
          </p:cNvPr>
          <p:cNvSpPr/>
          <p:nvPr/>
        </p:nvSpPr>
        <p:spPr>
          <a:xfrm>
            <a:off x="10306503" y="857249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²</a:t>
            </a:r>
          </a:p>
        </p:txBody>
      </p:sp>
    </p:spTree>
    <p:extLst>
      <p:ext uri="{BB962C8B-B14F-4D97-AF65-F5344CB8AC3E}">
        <p14:creationId xmlns:p14="http://schemas.microsoft.com/office/powerpoint/2010/main" val="34806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5FAA58-0EDC-412F-A5F8-01968BE60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DBA80B1-3B69-49C0-8AC9-716ABA57F5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E1103-B264-49BE-BC2A-F4E40BD3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81E789-CE41-3D43-9F86-5275A66C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rgbClr val="FFFFFF"/>
                </a:solidFill>
              </a:rPr>
              <a:t>Amtssprachen in den EU-Ländern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2DA11B6-B538-4624-9628-98B823D761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FB1CB5B-67A5-45DB-B8E1-7A09A642E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A98F7DE-75A2-3E41-B440-23E298FB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36416"/>
            <a:ext cx="1959980" cy="4985169"/>
          </a:xfrm>
        </p:spPr>
        <p:txBody>
          <a:bodyPr anchor="ctr"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Luxemburg: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deutsch/französisch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Malta: englisch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Zypern: griechisch/türkisch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Estland: estnisch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Lettland: lettisch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Slowenien: slowenisch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Litauen: litauisch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Kroatien: kroatisch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Irland: irisch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Slowakei: slowakisch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Finnland: finnisch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Dänemark: dänisch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Bulgarien: bulgarisch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 </a:t>
            </a:r>
          </a:p>
          <a:p>
            <a:pPr>
              <a:lnSpc>
                <a:spcPct val="90000"/>
              </a:lnSpc>
            </a:pPr>
            <a:endParaRPr lang="de-DE" sz="50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E4CA4FBD-8F63-5048-BFD3-98B241200507}"/>
              </a:ext>
            </a:extLst>
          </p:cNvPr>
          <p:cNvSpPr txBox="1">
            <a:spLocks/>
          </p:cNvSpPr>
          <p:nvPr/>
        </p:nvSpPr>
        <p:spPr>
          <a:xfrm>
            <a:off x="7938613" y="936415"/>
            <a:ext cx="1959980" cy="4985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Österreich: deutsch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Ungarn: ungarisch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Portugal: portugiesisch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Griechenland: griechisch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Tschechische Republik: tschechisch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Schweden: schwedisch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Belgien: niederländisch/französisch/deutsch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Niederlande: niederländisch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Rumänien: rumänisch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Polen: polnisch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Spanien: spanisch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Italien: italienisch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Frankreich: französisch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Deutschland: deutsch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 </a:t>
            </a:r>
          </a:p>
          <a:p>
            <a:pPr>
              <a:lnSpc>
                <a:spcPct val="90000"/>
              </a:lnSpc>
            </a:pPr>
            <a:endParaRPr lang="de-DE" sz="500" dirty="0"/>
          </a:p>
        </p:txBody>
      </p:sp>
    </p:spTree>
    <p:extLst>
      <p:ext uri="{BB962C8B-B14F-4D97-AF65-F5344CB8AC3E}">
        <p14:creationId xmlns:p14="http://schemas.microsoft.com/office/powerpoint/2010/main" val="12992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A4E4267-CAF0-4C38-8DC6-CD3B1A9F04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EE3ACC5-126D-4BA4-8B45-7F0B5B839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B2868F7-FE10-4289-A5BD-90763C7A2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xmlns="" id="{ADB5C37B-DC9A-DF4D-BA63-261344DF2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445"/>
          <a:stretch/>
        </p:blipFill>
        <p:spPr>
          <a:xfrm>
            <a:off x="1208086" y="332590"/>
            <a:ext cx="5033669" cy="600465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D94142C-10EE-487C-A327-404FDF358F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F7FAC2D-7A74-4939-A917-A1A5AF935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6" name="Titel 1">
            <a:extLst>
              <a:ext uri="{FF2B5EF4-FFF2-40B4-BE49-F238E27FC236}">
                <a16:creationId xmlns:a16="http://schemas.microsoft.com/office/drawing/2014/main" xmlns="" id="{09382089-4AD2-D54B-ACAD-258F9090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BIP in den EU-</a:t>
            </a:r>
            <a:r>
              <a:rPr lang="en-US" sz="4800" cap="all" spc="-100" dirty="0" err="1">
                <a:solidFill>
                  <a:schemeClr val="bg1"/>
                </a:solidFill>
              </a:rPr>
              <a:t>Ländern</a:t>
            </a:r>
            <a:endParaRPr lang="en-US" sz="4800" cap="all" spc="-1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A53A868-C420-4BAE-9244-EC162AF05C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F8D93CCA-A85E-4529-A6F0-8BB54D27BC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C2686EF3-81CC-419F-96C3-002A75880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1ECFA516-C18C-41AE-AFF2-A0D0A59C9E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0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Benutzerdefiniert</PresentationFormat>
  <Paragraphs>127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SavonVTI</vt:lpstr>
      <vt:lpstr>Die Europäische Union(EU)</vt:lpstr>
      <vt:lpstr>Inhaltsverzeichnis</vt:lpstr>
      <vt:lpstr>Flagge</vt:lpstr>
      <vt:lpstr>Mitgliedsstaaten</vt:lpstr>
      <vt:lpstr>Mitgliedsstaaten und ihre Einwohnerzahlen</vt:lpstr>
      <vt:lpstr>Beitrittskandidaten der EU</vt:lpstr>
      <vt:lpstr>PowerPoint-Präsentation</vt:lpstr>
      <vt:lpstr>Amtssprachen in den EU-Ländern</vt:lpstr>
      <vt:lpstr>BIP in den EU-Ländern</vt:lpstr>
      <vt:lpstr>Die Währung</vt:lpstr>
      <vt:lpstr>EU-Länder mit dem Euro</vt:lpstr>
      <vt:lpstr>Aussehen der Münzen</vt:lpstr>
      <vt:lpstr>Aussehen der Münzen</vt:lpstr>
      <vt:lpstr>Die Europäische Union im weltweiten Vergleich</vt:lpstr>
      <vt:lpstr>Bevölkerungszahl im Vergleich zu China, der USA, Russland </vt:lpstr>
      <vt:lpstr>Die Größe der Fläche im Vergleich mit China, der USA, Russland</vt:lpstr>
      <vt:lpstr>Die Größe der Wirtschaft im Vergleich zu China, der USA, Russland</vt:lpstr>
      <vt:lpstr>Anteil am Welthandel mit Waren im Vergleich zu China, der USA, Russland</vt:lpstr>
      <vt:lpstr>Kurze  Vorstellung einzelner Eu-organe</vt:lpstr>
      <vt:lpstr>Europäisches Parlament</vt:lpstr>
      <vt:lpstr>Europäischer Rat</vt:lpstr>
      <vt:lpstr>Europäische Kommission</vt:lpstr>
      <vt:lpstr>Klimaschutz und Forschung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Europäische Union(EU)</dc:title>
  <dc:creator>Carolin Unger</dc:creator>
  <cp:lastModifiedBy>Matthias</cp:lastModifiedBy>
  <cp:revision>36</cp:revision>
  <dcterms:created xsi:type="dcterms:W3CDTF">2021-03-10T15:28:14Z</dcterms:created>
  <dcterms:modified xsi:type="dcterms:W3CDTF">2021-06-25T09:32:17Z</dcterms:modified>
</cp:coreProperties>
</file>