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7" r:id="rId2"/>
    <p:sldId id="268" r:id="rId3"/>
    <p:sldId id="264" r:id="rId4"/>
    <p:sldId id="269" r:id="rId5"/>
    <p:sldId id="258" r:id="rId6"/>
    <p:sldId id="261" r:id="rId7"/>
    <p:sldId id="262" r:id="rId8"/>
    <p:sldId id="260" r:id="rId9"/>
    <p:sldId id="265" r:id="rId10"/>
    <p:sldId id="263" r:id="rId1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774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914D28-4C68-43EB-A0D5-4B2DDA9C1AB1}" type="doc">
      <dgm:prSet loTypeId="urn:microsoft.com/office/officeart/2005/8/layout/default" loCatId="list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n-US"/>
        </a:p>
      </dgm:t>
    </dgm:pt>
    <dgm:pt modelId="{864B099C-B010-4F2B-B373-14FDA13F242E}">
      <dgm:prSet/>
      <dgm:spPr/>
      <dgm:t>
        <a:bodyPr/>
        <a:lstStyle/>
        <a:p>
          <a:r>
            <a:rPr lang="de-DE" dirty="0">
              <a:latin typeface="Palatino Linotype" panose="02040502050505030304" pitchFamily="18" charset="0"/>
            </a:rPr>
            <a:t>Mehr als </a:t>
          </a:r>
          <a:r>
            <a:rPr lang="de-DE" b="1" dirty="0">
              <a:latin typeface="Palatino Linotype" panose="02040502050505030304" pitchFamily="18" charset="0"/>
            </a:rPr>
            <a:t>500 Millionen </a:t>
          </a:r>
          <a:r>
            <a:rPr lang="de-DE" dirty="0">
              <a:latin typeface="Palatino Linotype" panose="02040502050505030304" pitchFamily="18" charset="0"/>
            </a:rPr>
            <a:t>Menschen sprechen Spanisch (Mutter- und Zweitsprache)</a:t>
          </a:r>
          <a:endParaRPr lang="en-US" dirty="0">
            <a:latin typeface="Palatino Linotype" panose="02040502050505030304" pitchFamily="18" charset="0"/>
          </a:endParaRPr>
        </a:p>
      </dgm:t>
    </dgm:pt>
    <dgm:pt modelId="{65876823-B761-4041-8157-275D75FDFECB}" type="parTrans" cxnId="{7A8F363E-DCE4-4729-8015-8CADB242B188}">
      <dgm:prSet/>
      <dgm:spPr/>
      <dgm:t>
        <a:bodyPr/>
        <a:lstStyle/>
        <a:p>
          <a:endParaRPr lang="en-US"/>
        </a:p>
      </dgm:t>
    </dgm:pt>
    <dgm:pt modelId="{8E6EDD3A-39A0-41CE-AD02-81F565470254}" type="sibTrans" cxnId="{7A8F363E-DCE4-4729-8015-8CADB242B188}">
      <dgm:prSet/>
      <dgm:spPr/>
      <dgm:t>
        <a:bodyPr/>
        <a:lstStyle/>
        <a:p>
          <a:endParaRPr lang="en-US"/>
        </a:p>
      </dgm:t>
    </dgm:pt>
    <dgm:pt modelId="{BA121494-D693-4764-AC9E-ADD60405776A}">
      <dgm:prSet/>
      <dgm:spPr/>
      <dgm:t>
        <a:bodyPr/>
        <a:lstStyle/>
        <a:p>
          <a:r>
            <a:rPr lang="de-DE" dirty="0">
              <a:latin typeface="Palatino Linotype" panose="02040502050505030304" pitchFamily="18" charset="0"/>
            </a:rPr>
            <a:t>Es gibt</a:t>
          </a:r>
          <a:r>
            <a:rPr lang="de-DE" b="1" dirty="0">
              <a:latin typeface="Palatino Linotype" panose="02040502050505030304" pitchFamily="18" charset="0"/>
            </a:rPr>
            <a:t> 21 Staaten</a:t>
          </a:r>
          <a:r>
            <a:rPr lang="de-DE" dirty="0">
              <a:latin typeface="Palatino Linotype" panose="02040502050505030304" pitchFamily="18" charset="0"/>
            </a:rPr>
            <a:t>, in denen Spanisch eine offizielle Landessprache ist</a:t>
          </a:r>
          <a:endParaRPr lang="en-US" dirty="0">
            <a:latin typeface="Palatino Linotype" panose="02040502050505030304" pitchFamily="18" charset="0"/>
          </a:endParaRPr>
        </a:p>
      </dgm:t>
    </dgm:pt>
    <dgm:pt modelId="{C3CF5115-2CF3-4A59-8DBB-8284DD97DE29}" type="parTrans" cxnId="{EFD5EF6A-F84E-4DA5-8DF6-160FAB8908E5}">
      <dgm:prSet/>
      <dgm:spPr/>
      <dgm:t>
        <a:bodyPr/>
        <a:lstStyle/>
        <a:p>
          <a:endParaRPr lang="en-US"/>
        </a:p>
      </dgm:t>
    </dgm:pt>
    <dgm:pt modelId="{F8A951C8-EAE4-44E4-A0DC-AFCFA370F08D}" type="sibTrans" cxnId="{EFD5EF6A-F84E-4DA5-8DF6-160FAB8908E5}">
      <dgm:prSet/>
      <dgm:spPr/>
      <dgm:t>
        <a:bodyPr/>
        <a:lstStyle/>
        <a:p>
          <a:endParaRPr lang="en-US"/>
        </a:p>
      </dgm:t>
    </dgm:pt>
    <dgm:pt modelId="{D69FA4D8-13C5-4912-9736-24B023F866CC}">
      <dgm:prSet/>
      <dgm:spPr/>
      <dgm:t>
        <a:bodyPr/>
        <a:lstStyle/>
        <a:p>
          <a:r>
            <a:rPr lang="de-DE" dirty="0">
              <a:latin typeface="Palatino Linotype" panose="02040502050505030304" pitchFamily="18" charset="0"/>
            </a:rPr>
            <a:t>Es gibt viele regionale Varianten des Spanischen</a:t>
          </a:r>
          <a:endParaRPr lang="en-US" dirty="0">
            <a:latin typeface="Palatino Linotype" panose="02040502050505030304" pitchFamily="18" charset="0"/>
          </a:endParaRPr>
        </a:p>
      </dgm:t>
    </dgm:pt>
    <dgm:pt modelId="{FD78A41C-377B-450D-81EC-745719DFCAB9}" type="parTrans" cxnId="{AE7198A2-2C72-43E5-8D05-48EB06F41F1C}">
      <dgm:prSet/>
      <dgm:spPr/>
      <dgm:t>
        <a:bodyPr/>
        <a:lstStyle/>
        <a:p>
          <a:endParaRPr lang="en-US"/>
        </a:p>
      </dgm:t>
    </dgm:pt>
    <dgm:pt modelId="{66F2460F-5723-411A-B701-854325437D63}" type="sibTrans" cxnId="{AE7198A2-2C72-43E5-8D05-48EB06F41F1C}">
      <dgm:prSet/>
      <dgm:spPr/>
      <dgm:t>
        <a:bodyPr/>
        <a:lstStyle/>
        <a:p>
          <a:endParaRPr lang="en-US"/>
        </a:p>
      </dgm:t>
    </dgm:pt>
    <dgm:pt modelId="{C2EE540F-8BFE-41E6-B8EA-C3CD17805D2A}">
      <dgm:prSet/>
      <dgm:spPr/>
      <dgm:t>
        <a:bodyPr/>
        <a:lstStyle/>
        <a:p>
          <a:r>
            <a:rPr lang="de-DE" dirty="0">
              <a:latin typeface="Palatino Linotype" panose="02040502050505030304" pitchFamily="18" charset="0"/>
            </a:rPr>
            <a:t>Spanisch hat zwei Namen: </a:t>
          </a:r>
          <a:r>
            <a:rPr lang="de-DE" b="1" dirty="0">
              <a:latin typeface="Palatino Linotype" panose="02040502050505030304" pitchFamily="18" charset="0"/>
            </a:rPr>
            <a:t>Castellano</a:t>
          </a:r>
          <a:r>
            <a:rPr lang="de-DE" dirty="0">
              <a:latin typeface="Palatino Linotype" panose="02040502050505030304" pitchFamily="18" charset="0"/>
            </a:rPr>
            <a:t> und </a:t>
          </a:r>
          <a:r>
            <a:rPr lang="de-DE" b="1" dirty="0" err="1">
              <a:latin typeface="Palatino Linotype" panose="02040502050505030304" pitchFamily="18" charset="0"/>
            </a:rPr>
            <a:t>Español</a:t>
          </a:r>
          <a:endParaRPr lang="en-US" dirty="0">
            <a:latin typeface="Palatino Linotype" panose="02040502050505030304" pitchFamily="18" charset="0"/>
          </a:endParaRPr>
        </a:p>
      </dgm:t>
    </dgm:pt>
    <dgm:pt modelId="{D10AD6F6-F1F7-4235-9250-F15E82FB4B71}" type="parTrans" cxnId="{4E8C5056-799A-44FE-8335-FCA7E8C822CA}">
      <dgm:prSet/>
      <dgm:spPr/>
      <dgm:t>
        <a:bodyPr/>
        <a:lstStyle/>
        <a:p>
          <a:endParaRPr lang="en-US"/>
        </a:p>
      </dgm:t>
    </dgm:pt>
    <dgm:pt modelId="{F80D59E0-6181-46A5-A9F5-410FA24A056A}" type="sibTrans" cxnId="{4E8C5056-799A-44FE-8335-FCA7E8C822CA}">
      <dgm:prSet/>
      <dgm:spPr/>
      <dgm:t>
        <a:bodyPr/>
        <a:lstStyle/>
        <a:p>
          <a:endParaRPr lang="en-US"/>
        </a:p>
      </dgm:t>
    </dgm:pt>
    <dgm:pt modelId="{C45DAEB1-9B89-4957-90D1-18709588690D}">
      <dgm:prSet/>
      <dgm:spPr/>
      <dgm:t>
        <a:bodyPr/>
        <a:lstStyle/>
        <a:p>
          <a:r>
            <a:rPr lang="de-DE" dirty="0">
              <a:latin typeface="Palatino Linotype" panose="02040502050505030304" pitchFamily="18" charset="0"/>
            </a:rPr>
            <a:t>Die Königliche Spanische Akademie hat „das Sagen“ über die Sprache</a:t>
          </a:r>
          <a:endParaRPr lang="en-US" dirty="0">
            <a:latin typeface="Palatino Linotype" panose="02040502050505030304" pitchFamily="18" charset="0"/>
          </a:endParaRPr>
        </a:p>
      </dgm:t>
    </dgm:pt>
    <dgm:pt modelId="{C9B80BA3-6951-45B5-B9A9-035F77B936AF}" type="parTrans" cxnId="{377DFB4C-6E89-4AD7-B45D-833769E6B5FB}">
      <dgm:prSet/>
      <dgm:spPr/>
      <dgm:t>
        <a:bodyPr/>
        <a:lstStyle/>
        <a:p>
          <a:endParaRPr lang="en-US"/>
        </a:p>
      </dgm:t>
    </dgm:pt>
    <dgm:pt modelId="{90FEF55E-3D65-4C65-8735-F586E7E74880}" type="sibTrans" cxnId="{377DFB4C-6E89-4AD7-B45D-833769E6B5FB}">
      <dgm:prSet/>
      <dgm:spPr/>
      <dgm:t>
        <a:bodyPr/>
        <a:lstStyle/>
        <a:p>
          <a:endParaRPr lang="en-US"/>
        </a:p>
      </dgm:t>
    </dgm:pt>
    <dgm:pt modelId="{ED4E9760-2576-44A3-80BF-2EBFE81451B1}">
      <dgm:prSet/>
      <dgm:spPr/>
      <dgm:t>
        <a:bodyPr/>
        <a:lstStyle/>
        <a:p>
          <a:r>
            <a:rPr lang="de-DE" dirty="0">
              <a:latin typeface="Palatino Linotype" panose="02040502050505030304" pitchFamily="18" charset="0"/>
            </a:rPr>
            <a:t>Spanisch ist eine romanische Sprache und hat lateinische Ursprünge</a:t>
          </a:r>
          <a:endParaRPr lang="en-US" dirty="0">
            <a:latin typeface="Palatino Linotype" panose="02040502050505030304" pitchFamily="18" charset="0"/>
          </a:endParaRPr>
        </a:p>
      </dgm:t>
    </dgm:pt>
    <dgm:pt modelId="{9D0FB31B-4B3E-4342-ADB5-B915E37B95F6}" type="parTrans" cxnId="{7EEF9DAB-6513-4725-B74A-55EA251F2A04}">
      <dgm:prSet/>
      <dgm:spPr/>
      <dgm:t>
        <a:bodyPr/>
        <a:lstStyle/>
        <a:p>
          <a:endParaRPr lang="en-US"/>
        </a:p>
      </dgm:t>
    </dgm:pt>
    <dgm:pt modelId="{9725240E-3780-4085-B241-D2158190218B}" type="sibTrans" cxnId="{7EEF9DAB-6513-4725-B74A-55EA251F2A04}">
      <dgm:prSet/>
      <dgm:spPr/>
      <dgm:t>
        <a:bodyPr/>
        <a:lstStyle/>
        <a:p>
          <a:endParaRPr lang="en-US"/>
        </a:p>
      </dgm:t>
    </dgm:pt>
    <dgm:pt modelId="{416A3CE8-79EC-434B-AD0A-6D63F93DB888}">
      <dgm:prSet/>
      <dgm:spPr/>
      <dgm:t>
        <a:bodyPr/>
        <a:lstStyle/>
        <a:p>
          <a:r>
            <a:rPr lang="de-DE" dirty="0">
              <a:latin typeface="Palatino Linotype" panose="02040502050505030304" pitchFamily="18" charset="0"/>
            </a:rPr>
            <a:t>Arabisch hat Spanisch beeinflusst</a:t>
          </a:r>
          <a:endParaRPr lang="en-US" dirty="0">
            <a:latin typeface="Palatino Linotype" panose="02040502050505030304" pitchFamily="18" charset="0"/>
          </a:endParaRPr>
        </a:p>
      </dgm:t>
    </dgm:pt>
    <dgm:pt modelId="{4BA0FCEA-CEC8-4434-A428-52032044DEDB}" type="parTrans" cxnId="{BE574B5F-F977-4E3D-92A3-DF232D844E58}">
      <dgm:prSet/>
      <dgm:spPr/>
      <dgm:t>
        <a:bodyPr/>
        <a:lstStyle/>
        <a:p>
          <a:endParaRPr lang="en-US"/>
        </a:p>
      </dgm:t>
    </dgm:pt>
    <dgm:pt modelId="{C254FCBC-6E22-4717-BBB3-BC2E03844EFA}" type="sibTrans" cxnId="{BE574B5F-F977-4E3D-92A3-DF232D844E58}">
      <dgm:prSet/>
      <dgm:spPr/>
      <dgm:t>
        <a:bodyPr/>
        <a:lstStyle/>
        <a:p>
          <a:endParaRPr lang="en-US"/>
        </a:p>
      </dgm:t>
    </dgm:pt>
    <dgm:pt modelId="{835A9883-F81D-47A0-9903-7CA851E23D12}">
      <dgm:prSet/>
      <dgm:spPr/>
      <dgm:t>
        <a:bodyPr/>
        <a:lstStyle/>
        <a:p>
          <a:r>
            <a:rPr lang="de-DE" dirty="0">
              <a:latin typeface="Palatino Linotype" panose="02040502050505030304" pitchFamily="18" charset="0"/>
            </a:rPr>
            <a:t>Die ersten spanischen Texte wurden vor mehr als 1.000 Jahren verfasst!</a:t>
          </a:r>
          <a:endParaRPr lang="en-US" dirty="0">
            <a:latin typeface="Palatino Linotype" panose="02040502050505030304" pitchFamily="18" charset="0"/>
          </a:endParaRPr>
        </a:p>
      </dgm:t>
    </dgm:pt>
    <dgm:pt modelId="{58181538-548A-4253-9110-32CA6F4A6B66}" type="parTrans" cxnId="{AB3EE9CE-9DE2-411E-973E-06C1188D8A17}">
      <dgm:prSet/>
      <dgm:spPr/>
      <dgm:t>
        <a:bodyPr/>
        <a:lstStyle/>
        <a:p>
          <a:endParaRPr lang="en-US"/>
        </a:p>
      </dgm:t>
    </dgm:pt>
    <dgm:pt modelId="{F19B1907-8BA7-4EEE-B336-618A43D0AEA9}" type="sibTrans" cxnId="{AB3EE9CE-9DE2-411E-973E-06C1188D8A17}">
      <dgm:prSet/>
      <dgm:spPr/>
      <dgm:t>
        <a:bodyPr/>
        <a:lstStyle/>
        <a:p>
          <a:endParaRPr lang="en-US"/>
        </a:p>
      </dgm:t>
    </dgm:pt>
    <dgm:pt modelId="{BE014547-3E84-40CB-AAE9-C8474B1B76E7}">
      <dgm:prSet/>
      <dgm:spPr/>
      <dgm:t>
        <a:bodyPr/>
        <a:lstStyle/>
        <a:p>
          <a:r>
            <a:rPr lang="de-DE" dirty="0">
              <a:latin typeface="Palatino Linotype" panose="02040502050505030304" pitchFamily="18" charset="0"/>
            </a:rPr>
            <a:t>Spanien ist Deutschlands liebstes Urlaubsland ;)</a:t>
          </a:r>
          <a:endParaRPr lang="en-US" dirty="0">
            <a:latin typeface="Palatino Linotype" panose="02040502050505030304" pitchFamily="18" charset="0"/>
          </a:endParaRPr>
        </a:p>
      </dgm:t>
    </dgm:pt>
    <dgm:pt modelId="{D55BEB5A-B86E-4E57-A6D3-672B59F224E1}" type="parTrans" cxnId="{D23EF5AB-AC2E-4010-A1E6-26F3D6F1D175}">
      <dgm:prSet/>
      <dgm:spPr/>
      <dgm:t>
        <a:bodyPr/>
        <a:lstStyle/>
        <a:p>
          <a:endParaRPr lang="en-US"/>
        </a:p>
      </dgm:t>
    </dgm:pt>
    <dgm:pt modelId="{E29A5DE5-C5D5-44BB-9D1A-93C160341B22}" type="sibTrans" cxnId="{D23EF5AB-AC2E-4010-A1E6-26F3D6F1D175}">
      <dgm:prSet/>
      <dgm:spPr/>
      <dgm:t>
        <a:bodyPr/>
        <a:lstStyle/>
        <a:p>
          <a:endParaRPr lang="en-US"/>
        </a:p>
      </dgm:t>
    </dgm:pt>
    <dgm:pt modelId="{B4EEE7F2-935C-4848-8933-E9EDCF78CF0D}" type="pres">
      <dgm:prSet presAssocID="{60914D28-4C68-43EB-A0D5-4B2DDA9C1AB1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e-DE"/>
        </a:p>
      </dgm:t>
    </dgm:pt>
    <dgm:pt modelId="{307DD95F-3992-4249-BD57-4E5EB7692CD6}" type="pres">
      <dgm:prSet presAssocID="{864B099C-B010-4F2B-B373-14FDA13F242E}" presName="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1CF2649-FBC1-4D1C-98F0-022306C5BCBD}" type="pres">
      <dgm:prSet presAssocID="{8E6EDD3A-39A0-41CE-AD02-81F565470254}" presName="sibTrans" presStyleCnt="0"/>
      <dgm:spPr/>
    </dgm:pt>
    <dgm:pt modelId="{C7D0B32C-02B6-4161-A6DC-612D43C18DA8}" type="pres">
      <dgm:prSet presAssocID="{BA121494-D693-4764-AC9E-ADD60405776A}" presName="node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9B2B820-9A38-4CC3-9D44-6A0884714DE2}" type="pres">
      <dgm:prSet presAssocID="{F8A951C8-EAE4-44E4-A0DC-AFCFA370F08D}" presName="sibTrans" presStyleCnt="0"/>
      <dgm:spPr/>
    </dgm:pt>
    <dgm:pt modelId="{F841AD45-12AD-4F17-B902-30BB49EAF396}" type="pres">
      <dgm:prSet presAssocID="{D69FA4D8-13C5-4912-9736-24B023F866CC}" presName="node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D9FADA6A-F803-4CF6-92C0-0A5D083CE508}" type="pres">
      <dgm:prSet presAssocID="{66F2460F-5723-411A-B701-854325437D63}" presName="sibTrans" presStyleCnt="0"/>
      <dgm:spPr/>
    </dgm:pt>
    <dgm:pt modelId="{F57D3CD5-DFBB-4CB4-97FF-DB575858FE5C}" type="pres">
      <dgm:prSet presAssocID="{C2EE540F-8BFE-41E6-B8EA-C3CD17805D2A}" presName="node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2BDCB64F-5C9E-4E59-A2E4-0473951D2959}" type="pres">
      <dgm:prSet presAssocID="{F80D59E0-6181-46A5-A9F5-410FA24A056A}" presName="sibTrans" presStyleCnt="0"/>
      <dgm:spPr/>
    </dgm:pt>
    <dgm:pt modelId="{05405E6F-1FA0-4C38-8696-711B71A72D37}" type="pres">
      <dgm:prSet presAssocID="{C45DAEB1-9B89-4957-90D1-18709588690D}" presName="node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BAFA8819-68C0-41AE-B9EE-5AA471CFF59C}" type="pres">
      <dgm:prSet presAssocID="{90FEF55E-3D65-4C65-8735-F586E7E74880}" presName="sibTrans" presStyleCnt="0"/>
      <dgm:spPr/>
    </dgm:pt>
    <dgm:pt modelId="{C6AF3860-0247-4469-A486-1026CACB2DFB}" type="pres">
      <dgm:prSet presAssocID="{ED4E9760-2576-44A3-80BF-2EBFE81451B1}" presName="node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D396F20-49E6-48D2-9A22-8164685A1E5D}" type="pres">
      <dgm:prSet presAssocID="{9725240E-3780-4085-B241-D2158190218B}" presName="sibTrans" presStyleCnt="0"/>
      <dgm:spPr/>
    </dgm:pt>
    <dgm:pt modelId="{EBBC1E26-DF9A-42C3-AD3F-56AAAB621387}" type="pres">
      <dgm:prSet presAssocID="{416A3CE8-79EC-434B-AD0A-6D63F93DB888}" presName="node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0572E4AE-481E-40B2-81F4-74EB776EF3D7}" type="pres">
      <dgm:prSet presAssocID="{C254FCBC-6E22-4717-BBB3-BC2E03844EFA}" presName="sibTrans" presStyleCnt="0"/>
      <dgm:spPr/>
    </dgm:pt>
    <dgm:pt modelId="{E2E14896-F23B-4651-A608-262525F3C79C}" type="pres">
      <dgm:prSet presAssocID="{835A9883-F81D-47A0-9903-7CA851E23D12}" presName="node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FA57018-2BEC-40C4-952C-FE9A928970FD}" type="pres">
      <dgm:prSet presAssocID="{F19B1907-8BA7-4EEE-B336-618A43D0AEA9}" presName="sibTrans" presStyleCnt="0"/>
      <dgm:spPr/>
    </dgm:pt>
    <dgm:pt modelId="{4251670C-1D09-4FAA-A077-EBA87328E7EB}" type="pres">
      <dgm:prSet presAssocID="{BE014547-3E84-40CB-AAE9-C8474B1B76E7}" presName="node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AB3EE9CE-9DE2-411E-973E-06C1188D8A17}" srcId="{60914D28-4C68-43EB-A0D5-4B2DDA9C1AB1}" destId="{835A9883-F81D-47A0-9903-7CA851E23D12}" srcOrd="7" destOrd="0" parTransId="{58181538-548A-4253-9110-32CA6F4A6B66}" sibTransId="{F19B1907-8BA7-4EEE-B336-618A43D0AEA9}"/>
    <dgm:cxn modelId="{C22729CC-CE59-4C8A-B9CD-AF323F600F21}" type="presOf" srcId="{864B099C-B010-4F2B-B373-14FDA13F242E}" destId="{307DD95F-3992-4249-BD57-4E5EB7692CD6}" srcOrd="0" destOrd="0" presId="urn:microsoft.com/office/officeart/2005/8/layout/default"/>
    <dgm:cxn modelId="{7C20FE99-1E3B-4633-9019-0F194D11B61D}" type="presOf" srcId="{416A3CE8-79EC-434B-AD0A-6D63F93DB888}" destId="{EBBC1E26-DF9A-42C3-AD3F-56AAAB621387}" srcOrd="0" destOrd="0" presId="urn:microsoft.com/office/officeart/2005/8/layout/default"/>
    <dgm:cxn modelId="{3743EC45-7488-447F-9735-3CE2F3AE8E10}" type="presOf" srcId="{BA121494-D693-4764-AC9E-ADD60405776A}" destId="{C7D0B32C-02B6-4161-A6DC-612D43C18DA8}" srcOrd="0" destOrd="0" presId="urn:microsoft.com/office/officeart/2005/8/layout/default"/>
    <dgm:cxn modelId="{4E8C5056-799A-44FE-8335-FCA7E8C822CA}" srcId="{60914D28-4C68-43EB-A0D5-4B2DDA9C1AB1}" destId="{C2EE540F-8BFE-41E6-B8EA-C3CD17805D2A}" srcOrd="3" destOrd="0" parTransId="{D10AD6F6-F1F7-4235-9250-F15E82FB4B71}" sibTransId="{F80D59E0-6181-46A5-A9F5-410FA24A056A}"/>
    <dgm:cxn modelId="{0B4B6113-F3A3-4977-8A70-067B94C32121}" type="presOf" srcId="{BE014547-3E84-40CB-AAE9-C8474B1B76E7}" destId="{4251670C-1D09-4FAA-A077-EBA87328E7EB}" srcOrd="0" destOrd="0" presId="urn:microsoft.com/office/officeart/2005/8/layout/default"/>
    <dgm:cxn modelId="{0DFC40CC-E754-49A1-8F5C-BA98B24AFA9B}" type="presOf" srcId="{C2EE540F-8BFE-41E6-B8EA-C3CD17805D2A}" destId="{F57D3CD5-DFBB-4CB4-97FF-DB575858FE5C}" srcOrd="0" destOrd="0" presId="urn:microsoft.com/office/officeart/2005/8/layout/default"/>
    <dgm:cxn modelId="{377DFB4C-6E89-4AD7-B45D-833769E6B5FB}" srcId="{60914D28-4C68-43EB-A0D5-4B2DDA9C1AB1}" destId="{C45DAEB1-9B89-4957-90D1-18709588690D}" srcOrd="4" destOrd="0" parTransId="{C9B80BA3-6951-45B5-B9A9-035F77B936AF}" sibTransId="{90FEF55E-3D65-4C65-8735-F586E7E74880}"/>
    <dgm:cxn modelId="{BCAE2480-4958-4E97-900B-B945D8FE6874}" type="presOf" srcId="{ED4E9760-2576-44A3-80BF-2EBFE81451B1}" destId="{C6AF3860-0247-4469-A486-1026CACB2DFB}" srcOrd="0" destOrd="0" presId="urn:microsoft.com/office/officeart/2005/8/layout/default"/>
    <dgm:cxn modelId="{AF1F5C5C-9105-4882-B703-D34994D7FF74}" type="presOf" srcId="{835A9883-F81D-47A0-9903-7CA851E23D12}" destId="{E2E14896-F23B-4651-A608-262525F3C79C}" srcOrd="0" destOrd="0" presId="urn:microsoft.com/office/officeart/2005/8/layout/default"/>
    <dgm:cxn modelId="{27DBD725-F742-4EE5-ACC0-2FF0635B7CF1}" type="presOf" srcId="{D69FA4D8-13C5-4912-9736-24B023F866CC}" destId="{F841AD45-12AD-4F17-B902-30BB49EAF396}" srcOrd="0" destOrd="0" presId="urn:microsoft.com/office/officeart/2005/8/layout/default"/>
    <dgm:cxn modelId="{7A8F363E-DCE4-4729-8015-8CADB242B188}" srcId="{60914D28-4C68-43EB-A0D5-4B2DDA9C1AB1}" destId="{864B099C-B010-4F2B-B373-14FDA13F242E}" srcOrd="0" destOrd="0" parTransId="{65876823-B761-4041-8157-275D75FDFECB}" sibTransId="{8E6EDD3A-39A0-41CE-AD02-81F565470254}"/>
    <dgm:cxn modelId="{DBB2843E-97A9-4667-93DD-DCC02F671A4E}" type="presOf" srcId="{C45DAEB1-9B89-4957-90D1-18709588690D}" destId="{05405E6F-1FA0-4C38-8696-711B71A72D37}" srcOrd="0" destOrd="0" presId="urn:microsoft.com/office/officeart/2005/8/layout/default"/>
    <dgm:cxn modelId="{EFD5EF6A-F84E-4DA5-8DF6-160FAB8908E5}" srcId="{60914D28-4C68-43EB-A0D5-4B2DDA9C1AB1}" destId="{BA121494-D693-4764-AC9E-ADD60405776A}" srcOrd="1" destOrd="0" parTransId="{C3CF5115-2CF3-4A59-8DBB-8284DD97DE29}" sibTransId="{F8A951C8-EAE4-44E4-A0DC-AFCFA370F08D}"/>
    <dgm:cxn modelId="{BE574B5F-F977-4E3D-92A3-DF232D844E58}" srcId="{60914D28-4C68-43EB-A0D5-4B2DDA9C1AB1}" destId="{416A3CE8-79EC-434B-AD0A-6D63F93DB888}" srcOrd="6" destOrd="0" parTransId="{4BA0FCEA-CEC8-4434-A428-52032044DEDB}" sibTransId="{C254FCBC-6E22-4717-BBB3-BC2E03844EFA}"/>
    <dgm:cxn modelId="{AE7198A2-2C72-43E5-8D05-48EB06F41F1C}" srcId="{60914D28-4C68-43EB-A0D5-4B2DDA9C1AB1}" destId="{D69FA4D8-13C5-4912-9736-24B023F866CC}" srcOrd="2" destOrd="0" parTransId="{FD78A41C-377B-450D-81EC-745719DFCAB9}" sibTransId="{66F2460F-5723-411A-B701-854325437D63}"/>
    <dgm:cxn modelId="{7EEF9DAB-6513-4725-B74A-55EA251F2A04}" srcId="{60914D28-4C68-43EB-A0D5-4B2DDA9C1AB1}" destId="{ED4E9760-2576-44A3-80BF-2EBFE81451B1}" srcOrd="5" destOrd="0" parTransId="{9D0FB31B-4B3E-4342-ADB5-B915E37B95F6}" sibTransId="{9725240E-3780-4085-B241-D2158190218B}"/>
    <dgm:cxn modelId="{D23EF5AB-AC2E-4010-A1E6-26F3D6F1D175}" srcId="{60914D28-4C68-43EB-A0D5-4B2DDA9C1AB1}" destId="{BE014547-3E84-40CB-AAE9-C8474B1B76E7}" srcOrd="8" destOrd="0" parTransId="{D55BEB5A-B86E-4E57-A6D3-672B59F224E1}" sibTransId="{E29A5DE5-C5D5-44BB-9D1A-93C160341B22}"/>
    <dgm:cxn modelId="{5889B73A-5DD9-4A25-AF25-B9C733CC5079}" type="presOf" srcId="{60914D28-4C68-43EB-A0D5-4B2DDA9C1AB1}" destId="{B4EEE7F2-935C-4848-8933-E9EDCF78CF0D}" srcOrd="0" destOrd="0" presId="urn:microsoft.com/office/officeart/2005/8/layout/default"/>
    <dgm:cxn modelId="{41A14858-B882-4D4D-88BF-BBADE329558B}" type="presParOf" srcId="{B4EEE7F2-935C-4848-8933-E9EDCF78CF0D}" destId="{307DD95F-3992-4249-BD57-4E5EB7692CD6}" srcOrd="0" destOrd="0" presId="urn:microsoft.com/office/officeart/2005/8/layout/default"/>
    <dgm:cxn modelId="{3B94096C-EE35-445C-86F4-7825121E9A9B}" type="presParOf" srcId="{B4EEE7F2-935C-4848-8933-E9EDCF78CF0D}" destId="{21CF2649-FBC1-4D1C-98F0-022306C5BCBD}" srcOrd="1" destOrd="0" presId="urn:microsoft.com/office/officeart/2005/8/layout/default"/>
    <dgm:cxn modelId="{4CDD46A2-5DE9-4AFE-81B9-E974337BA2AB}" type="presParOf" srcId="{B4EEE7F2-935C-4848-8933-E9EDCF78CF0D}" destId="{C7D0B32C-02B6-4161-A6DC-612D43C18DA8}" srcOrd="2" destOrd="0" presId="urn:microsoft.com/office/officeart/2005/8/layout/default"/>
    <dgm:cxn modelId="{99FE454B-8AA2-4A70-8AE1-7D08CC07B5C1}" type="presParOf" srcId="{B4EEE7F2-935C-4848-8933-E9EDCF78CF0D}" destId="{A9B2B820-9A38-4CC3-9D44-6A0884714DE2}" srcOrd="3" destOrd="0" presId="urn:microsoft.com/office/officeart/2005/8/layout/default"/>
    <dgm:cxn modelId="{15AED6EF-8DBC-4C50-8817-AC80F354F86B}" type="presParOf" srcId="{B4EEE7F2-935C-4848-8933-E9EDCF78CF0D}" destId="{F841AD45-12AD-4F17-B902-30BB49EAF396}" srcOrd="4" destOrd="0" presId="urn:microsoft.com/office/officeart/2005/8/layout/default"/>
    <dgm:cxn modelId="{C53B5B85-2D21-4CA4-B86E-E1E0B8283D90}" type="presParOf" srcId="{B4EEE7F2-935C-4848-8933-E9EDCF78CF0D}" destId="{D9FADA6A-F803-4CF6-92C0-0A5D083CE508}" srcOrd="5" destOrd="0" presId="urn:microsoft.com/office/officeart/2005/8/layout/default"/>
    <dgm:cxn modelId="{621C1F76-0A28-4D76-9F98-C0C8FDE33A42}" type="presParOf" srcId="{B4EEE7F2-935C-4848-8933-E9EDCF78CF0D}" destId="{F57D3CD5-DFBB-4CB4-97FF-DB575858FE5C}" srcOrd="6" destOrd="0" presId="urn:microsoft.com/office/officeart/2005/8/layout/default"/>
    <dgm:cxn modelId="{E7BF9ED1-35BD-4227-893F-77344F000A63}" type="presParOf" srcId="{B4EEE7F2-935C-4848-8933-E9EDCF78CF0D}" destId="{2BDCB64F-5C9E-4E59-A2E4-0473951D2959}" srcOrd="7" destOrd="0" presId="urn:microsoft.com/office/officeart/2005/8/layout/default"/>
    <dgm:cxn modelId="{FD231649-60DE-4935-A88E-08B8A4B16B98}" type="presParOf" srcId="{B4EEE7F2-935C-4848-8933-E9EDCF78CF0D}" destId="{05405E6F-1FA0-4C38-8696-711B71A72D37}" srcOrd="8" destOrd="0" presId="urn:microsoft.com/office/officeart/2005/8/layout/default"/>
    <dgm:cxn modelId="{393BE6B7-F495-4ECF-BBC6-A0FE0429561F}" type="presParOf" srcId="{B4EEE7F2-935C-4848-8933-E9EDCF78CF0D}" destId="{BAFA8819-68C0-41AE-B9EE-5AA471CFF59C}" srcOrd="9" destOrd="0" presId="urn:microsoft.com/office/officeart/2005/8/layout/default"/>
    <dgm:cxn modelId="{34DE9383-E085-44FC-B8D0-509C6108C0EB}" type="presParOf" srcId="{B4EEE7F2-935C-4848-8933-E9EDCF78CF0D}" destId="{C6AF3860-0247-4469-A486-1026CACB2DFB}" srcOrd="10" destOrd="0" presId="urn:microsoft.com/office/officeart/2005/8/layout/default"/>
    <dgm:cxn modelId="{05A0E643-3CBD-4DD5-8855-771FADD3600E}" type="presParOf" srcId="{B4EEE7F2-935C-4848-8933-E9EDCF78CF0D}" destId="{0D396F20-49E6-48D2-9A22-8164685A1E5D}" srcOrd="11" destOrd="0" presId="urn:microsoft.com/office/officeart/2005/8/layout/default"/>
    <dgm:cxn modelId="{0E6ED4F3-15A0-41A1-9B80-0553543B5FBB}" type="presParOf" srcId="{B4EEE7F2-935C-4848-8933-E9EDCF78CF0D}" destId="{EBBC1E26-DF9A-42C3-AD3F-56AAAB621387}" srcOrd="12" destOrd="0" presId="urn:microsoft.com/office/officeart/2005/8/layout/default"/>
    <dgm:cxn modelId="{0749BA9E-5FE7-4BB9-BE5E-2C73C71CF109}" type="presParOf" srcId="{B4EEE7F2-935C-4848-8933-E9EDCF78CF0D}" destId="{0572E4AE-481E-40B2-81F4-74EB776EF3D7}" srcOrd="13" destOrd="0" presId="urn:microsoft.com/office/officeart/2005/8/layout/default"/>
    <dgm:cxn modelId="{A5350488-2910-4FF3-980C-507F5719C7D5}" type="presParOf" srcId="{B4EEE7F2-935C-4848-8933-E9EDCF78CF0D}" destId="{E2E14896-F23B-4651-A608-262525F3C79C}" srcOrd="14" destOrd="0" presId="urn:microsoft.com/office/officeart/2005/8/layout/default"/>
    <dgm:cxn modelId="{56E8EBB2-A208-4C57-A800-C9D210A583B5}" type="presParOf" srcId="{B4EEE7F2-935C-4848-8933-E9EDCF78CF0D}" destId="{FFA57018-2BEC-40C4-952C-FE9A928970FD}" srcOrd="15" destOrd="0" presId="urn:microsoft.com/office/officeart/2005/8/layout/default"/>
    <dgm:cxn modelId="{0108BC85-F343-434E-8D37-B4402936C3F1}" type="presParOf" srcId="{B4EEE7F2-935C-4848-8933-E9EDCF78CF0D}" destId="{4251670C-1D09-4FAA-A077-EBA87328E7EB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7DD95F-3992-4249-BD57-4E5EB7692CD6}">
      <dsp:nvSpPr>
        <dsp:cNvPr id="0" name=""/>
        <dsp:cNvSpPr/>
      </dsp:nvSpPr>
      <dsp:spPr>
        <a:xfrm>
          <a:off x="0" y="200998"/>
          <a:ext cx="1982159" cy="118929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>
              <a:latin typeface="Palatino Linotype" panose="02040502050505030304" pitchFamily="18" charset="0"/>
            </a:rPr>
            <a:t>Mehr als </a:t>
          </a:r>
          <a:r>
            <a:rPr lang="de-DE" sz="1400" b="1" kern="1200" dirty="0">
              <a:latin typeface="Palatino Linotype" panose="02040502050505030304" pitchFamily="18" charset="0"/>
            </a:rPr>
            <a:t>500 Millionen </a:t>
          </a:r>
          <a:r>
            <a:rPr lang="de-DE" sz="1400" kern="1200" dirty="0">
              <a:latin typeface="Palatino Linotype" panose="02040502050505030304" pitchFamily="18" charset="0"/>
            </a:rPr>
            <a:t>Menschen sprechen Spanisch (Mutter- und Zweitsprache)</a:t>
          </a:r>
          <a:endParaRPr lang="en-US" sz="1400" kern="1200" dirty="0">
            <a:latin typeface="Palatino Linotype" panose="02040502050505030304" pitchFamily="18" charset="0"/>
          </a:endParaRPr>
        </a:p>
      </dsp:txBody>
      <dsp:txXfrm>
        <a:off x="0" y="200998"/>
        <a:ext cx="1982159" cy="1189295"/>
      </dsp:txXfrm>
    </dsp:sp>
    <dsp:sp modelId="{C7D0B32C-02B6-4161-A6DC-612D43C18DA8}">
      <dsp:nvSpPr>
        <dsp:cNvPr id="0" name=""/>
        <dsp:cNvSpPr/>
      </dsp:nvSpPr>
      <dsp:spPr>
        <a:xfrm>
          <a:off x="2180374" y="200998"/>
          <a:ext cx="1982159" cy="118929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>
              <a:latin typeface="Palatino Linotype" panose="02040502050505030304" pitchFamily="18" charset="0"/>
            </a:rPr>
            <a:t>Es gibt</a:t>
          </a:r>
          <a:r>
            <a:rPr lang="de-DE" sz="1400" b="1" kern="1200" dirty="0">
              <a:latin typeface="Palatino Linotype" panose="02040502050505030304" pitchFamily="18" charset="0"/>
            </a:rPr>
            <a:t> 21 Staaten</a:t>
          </a:r>
          <a:r>
            <a:rPr lang="de-DE" sz="1400" kern="1200" dirty="0">
              <a:latin typeface="Palatino Linotype" panose="02040502050505030304" pitchFamily="18" charset="0"/>
            </a:rPr>
            <a:t>, in denen Spanisch eine offizielle Landessprache ist</a:t>
          </a:r>
          <a:endParaRPr lang="en-US" sz="1400" kern="1200" dirty="0">
            <a:latin typeface="Palatino Linotype" panose="02040502050505030304" pitchFamily="18" charset="0"/>
          </a:endParaRPr>
        </a:p>
      </dsp:txBody>
      <dsp:txXfrm>
        <a:off x="2180374" y="200998"/>
        <a:ext cx="1982159" cy="1189295"/>
      </dsp:txXfrm>
    </dsp:sp>
    <dsp:sp modelId="{F841AD45-12AD-4F17-B902-30BB49EAF396}">
      <dsp:nvSpPr>
        <dsp:cNvPr id="0" name=""/>
        <dsp:cNvSpPr/>
      </dsp:nvSpPr>
      <dsp:spPr>
        <a:xfrm>
          <a:off x="4360749" y="200998"/>
          <a:ext cx="1982159" cy="118929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>
              <a:latin typeface="Palatino Linotype" panose="02040502050505030304" pitchFamily="18" charset="0"/>
            </a:rPr>
            <a:t>Es gibt viele regionale Varianten des Spanischen</a:t>
          </a:r>
          <a:endParaRPr lang="en-US" sz="1400" kern="1200" dirty="0">
            <a:latin typeface="Palatino Linotype" panose="02040502050505030304" pitchFamily="18" charset="0"/>
          </a:endParaRPr>
        </a:p>
      </dsp:txBody>
      <dsp:txXfrm>
        <a:off x="4360749" y="200998"/>
        <a:ext cx="1982159" cy="1189295"/>
      </dsp:txXfrm>
    </dsp:sp>
    <dsp:sp modelId="{F57D3CD5-DFBB-4CB4-97FF-DB575858FE5C}">
      <dsp:nvSpPr>
        <dsp:cNvPr id="0" name=""/>
        <dsp:cNvSpPr/>
      </dsp:nvSpPr>
      <dsp:spPr>
        <a:xfrm>
          <a:off x="0" y="1588509"/>
          <a:ext cx="1982159" cy="118929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>
              <a:latin typeface="Palatino Linotype" panose="02040502050505030304" pitchFamily="18" charset="0"/>
            </a:rPr>
            <a:t>Spanisch hat zwei Namen: </a:t>
          </a:r>
          <a:r>
            <a:rPr lang="de-DE" sz="1400" b="1" kern="1200" dirty="0">
              <a:latin typeface="Palatino Linotype" panose="02040502050505030304" pitchFamily="18" charset="0"/>
            </a:rPr>
            <a:t>Castellano</a:t>
          </a:r>
          <a:r>
            <a:rPr lang="de-DE" sz="1400" kern="1200" dirty="0">
              <a:latin typeface="Palatino Linotype" panose="02040502050505030304" pitchFamily="18" charset="0"/>
            </a:rPr>
            <a:t> und </a:t>
          </a:r>
          <a:r>
            <a:rPr lang="de-DE" sz="1400" b="1" kern="1200" dirty="0" err="1">
              <a:latin typeface="Palatino Linotype" panose="02040502050505030304" pitchFamily="18" charset="0"/>
            </a:rPr>
            <a:t>Español</a:t>
          </a:r>
          <a:endParaRPr lang="en-US" sz="1400" kern="1200" dirty="0">
            <a:latin typeface="Palatino Linotype" panose="02040502050505030304" pitchFamily="18" charset="0"/>
          </a:endParaRPr>
        </a:p>
      </dsp:txBody>
      <dsp:txXfrm>
        <a:off x="0" y="1588509"/>
        <a:ext cx="1982159" cy="1189295"/>
      </dsp:txXfrm>
    </dsp:sp>
    <dsp:sp modelId="{05405E6F-1FA0-4C38-8696-711B71A72D37}">
      <dsp:nvSpPr>
        <dsp:cNvPr id="0" name=""/>
        <dsp:cNvSpPr/>
      </dsp:nvSpPr>
      <dsp:spPr>
        <a:xfrm>
          <a:off x="2180374" y="1588509"/>
          <a:ext cx="1982159" cy="118929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>
              <a:latin typeface="Palatino Linotype" panose="02040502050505030304" pitchFamily="18" charset="0"/>
            </a:rPr>
            <a:t>Die Königliche Spanische Akademie hat „das Sagen“ über die Sprache</a:t>
          </a:r>
          <a:endParaRPr lang="en-US" sz="1400" kern="1200" dirty="0">
            <a:latin typeface="Palatino Linotype" panose="02040502050505030304" pitchFamily="18" charset="0"/>
          </a:endParaRPr>
        </a:p>
      </dsp:txBody>
      <dsp:txXfrm>
        <a:off x="2180374" y="1588509"/>
        <a:ext cx="1982159" cy="1189295"/>
      </dsp:txXfrm>
    </dsp:sp>
    <dsp:sp modelId="{C6AF3860-0247-4469-A486-1026CACB2DFB}">
      <dsp:nvSpPr>
        <dsp:cNvPr id="0" name=""/>
        <dsp:cNvSpPr/>
      </dsp:nvSpPr>
      <dsp:spPr>
        <a:xfrm>
          <a:off x="4360749" y="1588509"/>
          <a:ext cx="1982159" cy="118929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>
              <a:latin typeface="Palatino Linotype" panose="02040502050505030304" pitchFamily="18" charset="0"/>
            </a:rPr>
            <a:t>Spanisch ist eine romanische Sprache und hat lateinische Ursprünge</a:t>
          </a:r>
          <a:endParaRPr lang="en-US" sz="1400" kern="1200" dirty="0">
            <a:latin typeface="Palatino Linotype" panose="02040502050505030304" pitchFamily="18" charset="0"/>
          </a:endParaRPr>
        </a:p>
      </dsp:txBody>
      <dsp:txXfrm>
        <a:off x="4360749" y="1588509"/>
        <a:ext cx="1982159" cy="1189295"/>
      </dsp:txXfrm>
    </dsp:sp>
    <dsp:sp modelId="{EBBC1E26-DF9A-42C3-AD3F-56AAAB621387}">
      <dsp:nvSpPr>
        <dsp:cNvPr id="0" name=""/>
        <dsp:cNvSpPr/>
      </dsp:nvSpPr>
      <dsp:spPr>
        <a:xfrm>
          <a:off x="0" y="2976021"/>
          <a:ext cx="1982159" cy="118929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>
              <a:latin typeface="Palatino Linotype" panose="02040502050505030304" pitchFamily="18" charset="0"/>
            </a:rPr>
            <a:t>Arabisch hat Spanisch beeinflusst</a:t>
          </a:r>
          <a:endParaRPr lang="en-US" sz="1400" kern="1200" dirty="0">
            <a:latin typeface="Palatino Linotype" panose="02040502050505030304" pitchFamily="18" charset="0"/>
          </a:endParaRPr>
        </a:p>
      </dsp:txBody>
      <dsp:txXfrm>
        <a:off x="0" y="2976021"/>
        <a:ext cx="1982159" cy="1189295"/>
      </dsp:txXfrm>
    </dsp:sp>
    <dsp:sp modelId="{E2E14896-F23B-4651-A608-262525F3C79C}">
      <dsp:nvSpPr>
        <dsp:cNvPr id="0" name=""/>
        <dsp:cNvSpPr/>
      </dsp:nvSpPr>
      <dsp:spPr>
        <a:xfrm>
          <a:off x="2180374" y="2976021"/>
          <a:ext cx="1982159" cy="118929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>
              <a:latin typeface="Palatino Linotype" panose="02040502050505030304" pitchFamily="18" charset="0"/>
            </a:rPr>
            <a:t>Die ersten spanischen Texte wurden vor mehr als 1.000 Jahren verfasst!</a:t>
          </a:r>
          <a:endParaRPr lang="en-US" sz="1400" kern="1200" dirty="0">
            <a:latin typeface="Palatino Linotype" panose="02040502050505030304" pitchFamily="18" charset="0"/>
          </a:endParaRPr>
        </a:p>
      </dsp:txBody>
      <dsp:txXfrm>
        <a:off x="2180374" y="2976021"/>
        <a:ext cx="1982159" cy="1189295"/>
      </dsp:txXfrm>
    </dsp:sp>
    <dsp:sp modelId="{4251670C-1D09-4FAA-A077-EBA87328E7EB}">
      <dsp:nvSpPr>
        <dsp:cNvPr id="0" name=""/>
        <dsp:cNvSpPr/>
      </dsp:nvSpPr>
      <dsp:spPr>
        <a:xfrm>
          <a:off x="4360749" y="2976021"/>
          <a:ext cx="1982159" cy="1189295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1400" kern="1200" dirty="0">
              <a:latin typeface="Palatino Linotype" panose="02040502050505030304" pitchFamily="18" charset="0"/>
            </a:rPr>
            <a:t>Spanien ist Deutschlands liebstes Urlaubsland ;)</a:t>
          </a:r>
          <a:endParaRPr lang="en-US" sz="1400" kern="1200" dirty="0">
            <a:latin typeface="Palatino Linotype" panose="02040502050505030304" pitchFamily="18" charset="0"/>
          </a:endParaRPr>
        </a:p>
      </dsp:txBody>
      <dsp:txXfrm>
        <a:off x="4360749" y="2976021"/>
        <a:ext cx="1982159" cy="11892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520305-1D91-40D3-A7C7-3D52EBB25B5A}" type="datetimeFigureOut">
              <a:rPr lang="de-DE" smtClean="0"/>
              <a:t>04.05.2021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1CD8A3-C8D5-4F44-9CE0-08625E73D38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0882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43C103-165C-B647-9641-43499B94077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87C7E99-F357-6947-A06A-AF82873CB7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3F601EEE-2EDC-774A-87B1-F8D14021C2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C2DAE-89A0-274A-9728-817508AFC7FA}" type="datetimeFigureOut">
              <a:rPr lang="de-DE" smtClean="0"/>
              <a:t>04.05.2021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FAA3FB1-DE3F-3740-A0EF-67D739DEFC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472005F-07E3-7741-9CF5-D962B5247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46EF0-3F29-954F-A1F6-9D619BAE553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5078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DB991D-6D90-2E4F-A1F4-4BFA9C2DA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85C1ACA7-DDCA-7C47-BCA4-B6D9AD439A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825517D-6694-CB44-8A15-778CF0889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C2DAE-89A0-274A-9728-817508AFC7FA}" type="datetimeFigureOut">
              <a:rPr lang="de-DE" smtClean="0"/>
              <a:t>04.05.2021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D6A78D4-DDE7-BD43-B544-686D3EB9F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F5287E4-9F2A-114A-9A14-109EE4AC78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46EF0-3F29-954F-A1F6-9D619BAE553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41592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7E361C00-7FD2-0A4B-8EE5-74D367AF424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0D86BD1-1A51-554C-852C-3776588728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5EBB495-A77A-C448-928A-C5BED0332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C2DAE-89A0-274A-9728-817508AFC7FA}" type="datetimeFigureOut">
              <a:rPr lang="de-DE" smtClean="0"/>
              <a:t>04.05.2021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26A74AC-2D2F-6945-9642-FB3F8A13CE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F1558A9-4A23-754F-A7C4-98AC5EA90C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46EF0-3F29-954F-A1F6-9D619BAE553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3253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A09E8D-7BEA-6242-9CC6-945330870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4E13739-FD9F-464A-A80D-B2F6B56FFD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B8B4E9A-CAC7-BA41-A965-02E85C4525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C2DAE-89A0-274A-9728-817508AFC7FA}" type="datetimeFigureOut">
              <a:rPr lang="de-DE" smtClean="0"/>
              <a:t>04.05.2021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25B749C-E188-5848-9486-1D9194A0E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0D35BAAE-653B-0D49-B62C-FAE33F240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46EF0-3F29-954F-A1F6-9D619BAE553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3530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D374F7-A11F-0D48-84A4-4ED78E1B9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85378EC-B50D-E446-8406-61AB5BE19F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508427F-406B-4C4E-BC41-AEBDDC4F67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C2DAE-89A0-274A-9728-817508AFC7FA}" type="datetimeFigureOut">
              <a:rPr lang="de-DE" smtClean="0"/>
              <a:t>04.05.2021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3196E22-12F7-EE4E-A724-905A35A1C5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1FCC9F8-61DA-E24F-9286-4749E8D67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46EF0-3F29-954F-A1F6-9D619BAE553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7998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609B0BA-4F20-974B-8426-E9C41426C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5D40212-E9FC-AC48-A4F8-1973845EB4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B8BA6CB6-5FD9-614B-9D96-2D85529395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4CE05F7C-4DF9-2E4D-845B-AD0AE57E4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C2DAE-89A0-274A-9728-817508AFC7FA}" type="datetimeFigureOut">
              <a:rPr lang="de-DE" smtClean="0"/>
              <a:t>04.05.2021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DDCB909-20FD-D840-8F0E-AE983FF0F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7B6963F-648E-5B4D-B347-2C50BBCA3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46EF0-3F29-954F-A1F6-9D619BAE553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258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18C7DDA-F10B-F140-A707-D3D169950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2582361-56CD-AE46-ABDA-AEE26CA056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77C9EF8-6737-CE4B-BDAA-D340932784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ED18BE2E-6C78-F042-A343-BE1B247D76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F7D6E982-0BDD-0E49-8654-8CF2C9BA8A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A2E65EB2-2FCE-DE4F-9AA5-544D1F280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C2DAE-89A0-274A-9728-817508AFC7FA}" type="datetimeFigureOut">
              <a:rPr lang="de-DE" smtClean="0"/>
              <a:t>04.05.2021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7858368A-9FC9-0845-8ACD-2897CEEB3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CC41BFBF-9D1A-2948-97AE-869F6AF192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46EF0-3F29-954F-A1F6-9D619BAE553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4012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A5001A9-3CCE-0C4F-A0B7-E974C5D07E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FE1308E-F91C-A345-9D03-EAA51254E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C2DAE-89A0-274A-9728-817508AFC7FA}" type="datetimeFigureOut">
              <a:rPr lang="de-DE" smtClean="0"/>
              <a:t>04.05.2021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4B3FB60-F62A-1741-8B91-589B465F7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5BB51D6-4AAA-3441-B2A4-C215909974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46EF0-3F29-954F-A1F6-9D619BAE553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2312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E7BDDAB4-26F8-1D44-B9C9-9B0E809A1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C2DAE-89A0-274A-9728-817508AFC7FA}" type="datetimeFigureOut">
              <a:rPr lang="de-DE" smtClean="0"/>
              <a:t>04.05.2021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9A74175-12BD-4D4B-8AF8-2A509339E7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F743870-5A3A-1F4A-A6E4-1D77CFB14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46EF0-3F29-954F-A1F6-9D619BAE553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7873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4D1EEB6-00D7-EF4B-A6F6-E36777420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F1BF0E7-7C40-7D4C-AF48-0C2DF7808C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0AEEF0E-BB11-A240-848A-DE69728512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6F7E745-B611-064F-9599-790A77756D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C2DAE-89A0-274A-9728-817508AFC7FA}" type="datetimeFigureOut">
              <a:rPr lang="de-DE" smtClean="0"/>
              <a:t>04.05.2021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354C5E8-25A7-FC4C-828E-D492CFF47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E68E95C-B500-8645-917C-D4B006682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46EF0-3F29-954F-A1F6-9D619BAE553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8531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C652F13-2EC4-F347-BEA2-2D8C55EE4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282C6B81-6BFF-4041-AD43-691188CB66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12379CDA-EB34-4240-B7DB-93B6144FA7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6FA0A249-B625-E240-AFFC-2C40D24EC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C2DAE-89A0-274A-9728-817508AFC7FA}" type="datetimeFigureOut">
              <a:rPr lang="de-DE" smtClean="0"/>
              <a:t>04.05.2021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83ACF35-CF94-1E49-8797-EA78D43FC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94D675C-B449-0449-8E2C-5A289A4F9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46EF0-3F29-954F-A1F6-9D619BAE553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21102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D3A760B0-5EA1-BD4B-9964-FCECEC63CF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E739BD8-9203-E741-8AD9-36C40DC134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0DA3D47-7C20-1445-AA66-59ADCD9D7EB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BC2DAE-89A0-274A-9728-817508AFC7FA}" type="datetimeFigureOut">
              <a:rPr lang="de-DE" smtClean="0"/>
              <a:t>04.05.2021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9A16164-6A25-6840-BD1A-482FDAC80F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9DBA6C5-CC01-EB4D-B8D9-F6168F7444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B46EF0-3F29-954F-A1F6-9D619BAE553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32556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slideLayout" Target="../slideLayouts/slideLayout2.xml"/><Relationship Id="rId7" Type="http://schemas.openxmlformats.org/officeDocument/2006/relationships/diagramLayout" Target="../diagrams/layout1.xml"/><Relationship Id="rId12" Type="http://schemas.openxmlformats.org/officeDocument/2006/relationships/image" Target="../media/image4.png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diagramData" Target="../diagrams/data1.xml"/><Relationship Id="rId11" Type="http://schemas.openxmlformats.org/officeDocument/2006/relationships/image" Target="../media/image3.png"/><Relationship Id="rId5" Type="http://schemas.openxmlformats.org/officeDocument/2006/relationships/image" Target="../media/image6.jpeg"/><Relationship Id="rId10" Type="http://schemas.microsoft.com/office/2007/relationships/diagramDrawing" Target="../diagrams/drawing1.xml"/><Relationship Id="rId4" Type="http://schemas.openxmlformats.org/officeDocument/2006/relationships/image" Target="../media/image5.png"/><Relationship Id="rId9" Type="http://schemas.openxmlformats.org/officeDocument/2006/relationships/diagramColors" Target="../diagrams/colors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microsoft.com/office/2007/relationships/media" Target="../media/media4.m4a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audio" Target="../media/media5.m4a"/><Relationship Id="rId5" Type="http://schemas.microsoft.com/office/2007/relationships/media" Target="../media/media5.m4a"/><Relationship Id="rId4" Type="http://schemas.openxmlformats.org/officeDocument/2006/relationships/audio" Target="../media/media4.m4a"/><Relationship Id="rId9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10.m4a"/><Relationship Id="rId3" Type="http://schemas.microsoft.com/office/2007/relationships/media" Target="../media/media8.m4a"/><Relationship Id="rId7" Type="http://schemas.microsoft.com/office/2007/relationships/media" Target="../media/media10.m4a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audio" Target="../media/media9.m4a"/><Relationship Id="rId11" Type="http://schemas.openxmlformats.org/officeDocument/2006/relationships/image" Target="../media/image4.png"/><Relationship Id="rId5" Type="http://schemas.microsoft.com/office/2007/relationships/media" Target="../media/media9.m4a"/><Relationship Id="rId10" Type="http://schemas.openxmlformats.org/officeDocument/2006/relationships/image" Target="../media/image3.png"/><Relationship Id="rId4" Type="http://schemas.openxmlformats.org/officeDocument/2006/relationships/audio" Target="../media/media8.m4a"/><Relationship Id="rId9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image" Target="../media/image4.png"/><Relationship Id="rId5" Type="http://schemas.openxmlformats.org/officeDocument/2006/relationships/image" Target="../media/image8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5" Type="http://schemas.openxmlformats.org/officeDocument/2006/relationships/image" Target="../media/image3.pn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BF891BB5-45BC-3A40-A14D-AAFACA341806}"/>
              </a:ext>
            </a:extLst>
          </p:cNvPr>
          <p:cNvSpPr/>
          <p:nvPr/>
        </p:nvSpPr>
        <p:spPr>
          <a:xfrm>
            <a:off x="0" y="3200400"/>
            <a:ext cx="12192000" cy="3657600"/>
          </a:xfrm>
          <a:prstGeom prst="rect">
            <a:avLst/>
          </a:prstGeom>
          <a:solidFill>
            <a:srgbClr val="B3C919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 sz="18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3075" name="Untertitel 2"/>
          <p:cNvSpPr>
            <a:spLocks noGrp="1"/>
          </p:cNvSpPr>
          <p:nvPr>
            <p:ph type="subTitle" idx="1"/>
          </p:nvPr>
        </p:nvSpPr>
        <p:spPr bwMode="auto">
          <a:xfrm>
            <a:off x="272424" y="3346948"/>
            <a:ext cx="2665440" cy="943251"/>
          </a:xfr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rtlCol="0" anchor="t" anchorCtr="0" compatLnSpc="1">
            <a:prstTxWarp prst="textNoShape">
              <a:avLst/>
            </a:prstTxWarp>
            <a:normAutofit fontScale="92500"/>
          </a:bodyPr>
          <a:lstStyle/>
          <a:p>
            <a:pPr algn="l">
              <a:lnSpc>
                <a:spcPts val="1500"/>
              </a:lnSpc>
              <a:spcBef>
                <a:spcPts val="600"/>
              </a:spcBef>
            </a:pPr>
            <a:r>
              <a:rPr lang="de-DE" altLang="de-DE" sz="1600" dirty="0">
                <a:latin typeface="Palatino Linotype" panose="02040502050505030304" pitchFamily="18" charset="0"/>
                <a:ea typeface="Geneva" pitchFamily="10" charset="-128"/>
                <a:cs typeface="Info Display Offc Pro" panose="020B0504030101020102" pitchFamily="34" charset="0"/>
              </a:rPr>
              <a:t>Städtische </a:t>
            </a:r>
          </a:p>
          <a:p>
            <a:pPr algn="l">
              <a:lnSpc>
                <a:spcPts val="1500"/>
              </a:lnSpc>
              <a:spcBef>
                <a:spcPts val="1200"/>
              </a:spcBef>
            </a:pPr>
            <a:r>
              <a:rPr lang="de-DE" altLang="de-DE" dirty="0">
                <a:latin typeface="Palatino Linotype" panose="02040502050505030304" pitchFamily="18" charset="0"/>
                <a:ea typeface="Geneva" pitchFamily="10" charset="-128"/>
                <a:cs typeface="Info Display Offc Pro Medium" panose="020B0604030101020102" pitchFamily="34" charset="0"/>
              </a:rPr>
              <a:t>Gesamtschule Oelde</a:t>
            </a:r>
          </a:p>
          <a:p>
            <a:pPr algn="l">
              <a:lnSpc>
                <a:spcPts val="1500"/>
              </a:lnSpc>
              <a:spcBef>
                <a:spcPts val="600"/>
              </a:spcBef>
            </a:pPr>
            <a:r>
              <a:rPr lang="de-DE" altLang="de-DE" sz="1600" dirty="0">
                <a:latin typeface="Palatino Linotype" panose="02040502050505030304" pitchFamily="18" charset="0"/>
                <a:ea typeface="Geneva" pitchFamily="10" charset="-128"/>
                <a:cs typeface="Info Display Offc Pro" panose="020B0504030101020102" pitchFamily="34" charset="0"/>
              </a:rPr>
              <a:t>Sekundarstufen I </a:t>
            </a:r>
            <a:r>
              <a:rPr lang="de-DE" altLang="de-DE" sz="1600" u="sng" dirty="0">
                <a:latin typeface="Palatino Linotype" panose="02040502050505030304" pitchFamily="18" charset="0"/>
                <a:ea typeface="Geneva" pitchFamily="10" charset="-128"/>
                <a:cs typeface="Info Display Offc Pro" panose="020B0504030101020102" pitchFamily="34" charset="0"/>
              </a:rPr>
              <a:t>und II</a:t>
            </a:r>
          </a:p>
          <a:p>
            <a:pPr algn="l">
              <a:lnSpc>
                <a:spcPts val="2000"/>
              </a:lnSpc>
              <a:spcBef>
                <a:spcPts val="600"/>
              </a:spcBef>
            </a:pPr>
            <a:endParaRPr lang="de-DE" altLang="de-DE" sz="1900" dirty="0">
              <a:latin typeface="Info-Medium" pitchFamily="10" charset="0"/>
              <a:ea typeface="Geneva" pitchFamily="10" charset="-128"/>
            </a:endParaRPr>
          </a:p>
          <a:p>
            <a:pPr algn="l">
              <a:lnSpc>
                <a:spcPts val="2000"/>
              </a:lnSpc>
              <a:spcBef>
                <a:spcPts val="600"/>
              </a:spcBef>
            </a:pPr>
            <a:endParaRPr lang="de-DE" altLang="de-DE" sz="3000" dirty="0">
              <a:latin typeface="Info-Medium" pitchFamily="10" charset="0"/>
              <a:ea typeface="Geneva" pitchFamily="10" charset="-128"/>
            </a:endParaRPr>
          </a:p>
        </p:txBody>
      </p:sp>
      <p:pic>
        <p:nvPicPr>
          <p:cNvPr id="3076" name="Bild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4985" y="533400"/>
            <a:ext cx="71501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Untertitel 2"/>
          <p:cNvSpPr txBox="1">
            <a:spLocks/>
          </p:cNvSpPr>
          <p:nvPr/>
        </p:nvSpPr>
        <p:spPr bwMode="auto">
          <a:xfrm>
            <a:off x="1943100" y="4556899"/>
            <a:ext cx="83058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1pPr>
            <a:lvl2pPr marL="37931725" indent="-37474525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2pPr>
            <a:lvl3pPr marL="11430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3pPr>
            <a:lvl4pPr marL="16002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4pPr>
            <a:lvl5pPr marL="2057400" indent="-228600" defTabSz="457200"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Geneva" pitchFamily="10" charset="-128"/>
              </a:defRPr>
            </a:lvl9pPr>
          </a:lstStyle>
          <a:p>
            <a:pPr algn="ctr">
              <a:spcBef>
                <a:spcPts val="600"/>
              </a:spcBef>
            </a:pPr>
            <a:r>
              <a:rPr lang="de-DE" sz="3600" b="1" dirty="0">
                <a:latin typeface="Palatino Linotype" panose="020F0502020204030204" pitchFamily="34" charset="0"/>
              </a:rPr>
              <a:t>Spanisch an der Gesamtschule Oelde</a:t>
            </a:r>
            <a:r>
              <a:rPr lang="de-DE" sz="4000" dirty="0">
                <a:latin typeface="Palatino Linotype" panose="020F0502020204030204" pitchFamily="34" charset="0"/>
              </a:rPr>
              <a:t/>
            </a:r>
            <a:br>
              <a:rPr lang="de-DE" sz="4000" dirty="0">
                <a:latin typeface="Palatino Linotype" panose="020F0502020204030204" pitchFamily="34" charset="0"/>
              </a:rPr>
            </a:br>
            <a:r>
              <a:rPr lang="de-DE" sz="2800" dirty="0">
                <a:latin typeface="Palatino Linotype" panose="020F0502020204030204" pitchFamily="34" charset="0"/>
              </a:rPr>
              <a:t>ab Klasse 7 oder Klasse 11</a:t>
            </a:r>
            <a:endParaRPr lang="de-DE" altLang="de-DE" sz="1600" dirty="0">
              <a:latin typeface="Info Display Offc Pro Medium" panose="020B0604030101020102" pitchFamily="34" charset="0"/>
              <a:cs typeface="Info-Medium" pitchFamily="10" charset="0"/>
            </a:endParaRPr>
          </a:p>
          <a:p>
            <a:pPr algn="ctr">
              <a:lnSpc>
                <a:spcPct val="150000"/>
              </a:lnSpc>
              <a:spcBef>
                <a:spcPts val="600"/>
              </a:spcBef>
            </a:pPr>
            <a:endParaRPr lang="de-DE" altLang="de-DE" sz="1050" dirty="0">
              <a:latin typeface="Info Display Offc Pro Medium" panose="020B0604030101020102" pitchFamily="34" charset="0"/>
              <a:cs typeface="Info-Medium" pitchFamily="10" charset="0"/>
            </a:endParaRPr>
          </a:p>
        </p:txBody>
      </p:sp>
      <p:pic>
        <p:nvPicPr>
          <p:cNvPr id="6" name="Grafik 4">
            <a:extLst>
              <a:ext uri="{FF2B5EF4-FFF2-40B4-BE49-F238E27FC236}">
                <a16:creationId xmlns:a16="http://schemas.microsoft.com/office/drawing/2014/main" id="{C36D2BCE-A0D0-4E0E-9BAF-FC748C6E93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7583" y="2182743"/>
            <a:ext cx="5003962" cy="2139193"/>
          </a:xfrm>
          <a:prstGeom prst="rect">
            <a:avLst/>
          </a:prstGeom>
        </p:spPr>
      </p:pic>
      <p:pic>
        <p:nvPicPr>
          <p:cNvPr id="7" name="Sound aufgezeichnet">
            <a:hlinkClick r:id="" action="ppaction://media"/>
            <a:extLst>
              <a:ext uri="{FF2B5EF4-FFF2-40B4-BE49-F238E27FC236}">
                <a16:creationId xmlns:a16="http://schemas.microsoft.com/office/drawing/2014/main" id="{8207FA7D-5646-45C8-9878-053ABFE7DD62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434753" y="3211932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853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A8EFE324-4132-CE45-97AB-EFA26433303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21" b="1"/>
          <a:stretch/>
        </p:blipFill>
        <p:spPr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  <a:noFill/>
        </p:spPr>
      </p:pic>
      <p:pic>
        <p:nvPicPr>
          <p:cNvPr id="2" name="Mariachis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688339" y="30226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113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5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51515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F5E68E-B167-44F7-A764-FCF343694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latin typeface="Palatino Linotype" panose="02040502050505030304" pitchFamily="18" charset="0"/>
              </a:rPr>
              <a:t>Inhalt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0AE244F-3721-4C34-8843-2881A643A0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latin typeface="Palatino Linotype" panose="02040502050505030304" pitchFamily="18" charset="0"/>
              </a:rPr>
              <a:t>Spanisch: Fakten und Zahlen</a:t>
            </a:r>
          </a:p>
          <a:p>
            <a:r>
              <a:rPr lang="de-DE" dirty="0">
                <a:latin typeface="Palatino Linotype" panose="02040502050505030304" pitchFamily="18" charset="0"/>
              </a:rPr>
              <a:t>Allgemeine Informationen</a:t>
            </a:r>
          </a:p>
          <a:p>
            <a:r>
              <a:rPr lang="de-DE" dirty="0">
                <a:latin typeface="Palatino Linotype" panose="02040502050505030304" pitchFamily="18" charset="0"/>
              </a:rPr>
              <a:t>Inhalte und Kompetenzen am Beispiel Klasse 7 (1. Lernjahr)</a:t>
            </a:r>
          </a:p>
          <a:p>
            <a:r>
              <a:rPr lang="de-DE" dirty="0">
                <a:latin typeface="Palatino Linotype" panose="02040502050505030304" pitchFamily="18" charset="0"/>
              </a:rPr>
              <a:t>Hinweise für potenzielle </a:t>
            </a:r>
            <a:r>
              <a:rPr lang="de-DE" dirty="0" err="1">
                <a:latin typeface="Palatino Linotype" panose="02040502050505030304" pitchFamily="18" charset="0"/>
              </a:rPr>
              <a:t>Wähler:innen</a:t>
            </a:r>
            <a:endParaRPr lang="de-DE" dirty="0">
              <a:latin typeface="Palatino Linotype" panose="02040502050505030304" pitchFamily="18" charset="0"/>
            </a:endParaRPr>
          </a:p>
          <a:p>
            <a:r>
              <a:rPr lang="de-DE" dirty="0">
                <a:latin typeface="Palatino Linotype" panose="02040502050505030304" pitchFamily="18" charset="0"/>
              </a:rPr>
              <a:t>Perspektiven</a:t>
            </a:r>
          </a:p>
          <a:p>
            <a:endParaRPr lang="de-DE" dirty="0">
              <a:latin typeface="Palatino Linotype" panose="02040502050505030304" pitchFamily="18" charset="0"/>
            </a:endParaRPr>
          </a:p>
          <a:p>
            <a:endParaRPr lang="de-DE" dirty="0">
              <a:latin typeface="Palatino Linotype" panose="02040502050505030304" pitchFamily="18" charset="0"/>
            </a:endParaRPr>
          </a:p>
          <a:p>
            <a:endParaRPr lang="de-DE" dirty="0">
              <a:latin typeface="Palatino Linotype" panose="02040502050505030304" pitchFamily="18" charset="0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3EF9A5CD-56CB-49CD-B892-7ACA99C595A0}"/>
              </a:ext>
            </a:extLst>
          </p:cNvPr>
          <p:cNvSpPr/>
          <p:nvPr/>
        </p:nvSpPr>
        <p:spPr>
          <a:xfrm>
            <a:off x="0" y="1515862"/>
            <a:ext cx="12192000" cy="45719"/>
          </a:xfrm>
          <a:prstGeom prst="rect">
            <a:avLst/>
          </a:prstGeom>
          <a:solidFill>
            <a:srgbClr val="B3C919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D3F25D49-A90F-4C67-9AB7-5BE37251EA87}"/>
              </a:ext>
            </a:extLst>
          </p:cNvPr>
          <p:cNvSpPr/>
          <p:nvPr/>
        </p:nvSpPr>
        <p:spPr>
          <a:xfrm>
            <a:off x="0" y="6650707"/>
            <a:ext cx="12192000" cy="216762"/>
          </a:xfrm>
          <a:prstGeom prst="rect">
            <a:avLst/>
          </a:prstGeom>
          <a:solidFill>
            <a:srgbClr val="B3C919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Bild 10">
            <a:extLst>
              <a:ext uri="{FF2B5EF4-FFF2-40B4-BE49-F238E27FC236}">
                <a16:creationId xmlns:a16="http://schemas.microsoft.com/office/drawing/2014/main" id="{552F854C-E7D1-4072-BAFA-3EFED924B6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00" y="407118"/>
            <a:ext cx="21463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331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56F5174-31D9-4DBB-AAB7-A1FD7BDB13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614875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E113210-7872-481A-ADE6-3A05CCAF5EB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E979177E-62C4-440B-B1CF-2FF0D8E3BB2A}"/>
              </a:ext>
            </a:extLst>
          </p:cNvPr>
          <p:cNvSpPr/>
          <p:nvPr/>
        </p:nvSpPr>
        <p:spPr>
          <a:xfrm>
            <a:off x="0" y="1515862"/>
            <a:ext cx="12192000" cy="45719"/>
          </a:xfrm>
          <a:prstGeom prst="rect">
            <a:avLst/>
          </a:prstGeom>
          <a:solidFill>
            <a:srgbClr val="B3C919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E4B7F5F-D3B5-4B61-BB0E-BBE20EDB6C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81993" y="183899"/>
            <a:ext cx="2154283" cy="81275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>
                <a:solidFill>
                  <a:srgbClr val="000000"/>
                </a:solidFill>
                <a:latin typeface="Palatino Linotype" panose="02040502050505030304" pitchFamily="18" charset="0"/>
              </a:rPr>
              <a:t>¡Hola!</a:t>
            </a:r>
          </a:p>
        </p:txBody>
      </p:sp>
      <p:sp>
        <p:nvSpPr>
          <p:cNvPr id="17" name="Freeform 62">
            <a:extLst>
              <a:ext uri="{FF2B5EF4-FFF2-40B4-BE49-F238E27FC236}">
                <a16:creationId xmlns:a16="http://schemas.microsoft.com/office/drawing/2014/main" id="{F9A95BEE-6BB1-4A28-A8E6-A34B2E42EF8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38619"/>
            <a:ext cx="5000438" cy="5400962"/>
          </a:xfrm>
          <a:custGeom>
            <a:avLst/>
            <a:gdLst>
              <a:gd name="connsiteX0" fmla="*/ 2299956 w 5000438"/>
              <a:gd name="connsiteY0" fmla="*/ 0 h 5400962"/>
              <a:gd name="connsiteX1" fmla="*/ 5000438 w 5000438"/>
              <a:gd name="connsiteY1" fmla="*/ 2700481 h 5400962"/>
              <a:gd name="connsiteX2" fmla="*/ 2299956 w 5000438"/>
              <a:gd name="connsiteY2" fmla="*/ 5400962 h 5400962"/>
              <a:gd name="connsiteX3" fmla="*/ 60675 w 5000438"/>
              <a:gd name="connsiteY3" fmla="*/ 4210346 h 5400962"/>
              <a:gd name="connsiteX4" fmla="*/ 0 w 5000438"/>
              <a:gd name="connsiteY4" fmla="*/ 4110472 h 5400962"/>
              <a:gd name="connsiteX5" fmla="*/ 0 w 5000438"/>
              <a:gd name="connsiteY5" fmla="*/ 1290491 h 5400962"/>
              <a:gd name="connsiteX6" fmla="*/ 60675 w 5000438"/>
              <a:gd name="connsiteY6" fmla="*/ 1190617 h 5400962"/>
              <a:gd name="connsiteX7" fmla="*/ 2299956 w 5000438"/>
              <a:gd name="connsiteY7" fmla="*/ 0 h 54009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00438" h="5400962">
                <a:moveTo>
                  <a:pt x="2299956" y="0"/>
                </a:moveTo>
                <a:cubicBezTo>
                  <a:pt x="3791390" y="0"/>
                  <a:pt x="5000438" y="1209047"/>
                  <a:pt x="5000438" y="2700481"/>
                </a:cubicBezTo>
                <a:cubicBezTo>
                  <a:pt x="5000438" y="4191915"/>
                  <a:pt x="3791390" y="5400962"/>
                  <a:pt x="2299956" y="5400962"/>
                </a:cubicBezTo>
                <a:cubicBezTo>
                  <a:pt x="1367810" y="5400962"/>
                  <a:pt x="545971" y="4928678"/>
                  <a:pt x="60675" y="4210346"/>
                </a:cubicBezTo>
                <a:lnTo>
                  <a:pt x="0" y="4110472"/>
                </a:lnTo>
                <a:lnTo>
                  <a:pt x="0" y="1290491"/>
                </a:lnTo>
                <a:lnTo>
                  <a:pt x="60675" y="1190617"/>
                </a:lnTo>
                <a:cubicBezTo>
                  <a:pt x="545971" y="472284"/>
                  <a:pt x="1367810" y="0"/>
                  <a:pt x="229995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Inhaltsplatzhalter 4" descr="Ein Bild, das Karte enthält.&#10;&#10;Automatisch generierte Beschreibung">
            <a:extLst>
              <a:ext uri="{FF2B5EF4-FFF2-40B4-BE49-F238E27FC236}">
                <a16:creationId xmlns:a16="http://schemas.microsoft.com/office/drawing/2014/main" id="{2336363F-B0D1-4521-93B3-9839B4CBD95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36"/>
          <a:stretch/>
        </p:blipFill>
        <p:spPr>
          <a:xfrm>
            <a:off x="0" y="876978"/>
            <a:ext cx="4895830" cy="5124244"/>
          </a:xfrm>
          <a:custGeom>
            <a:avLst/>
            <a:gdLst/>
            <a:ahLst/>
            <a:cxnLst/>
            <a:rect l="l" t="t" r="r" b="b"/>
            <a:pathLst>
              <a:path w="4838041" h="5063738">
                <a:moveTo>
                  <a:pt x="2306172" y="0"/>
                </a:moveTo>
                <a:cubicBezTo>
                  <a:pt x="3704485" y="0"/>
                  <a:pt x="4838041" y="1133556"/>
                  <a:pt x="4838041" y="2531869"/>
                </a:cubicBezTo>
                <a:cubicBezTo>
                  <a:pt x="4838041" y="3930182"/>
                  <a:pt x="3704485" y="5063738"/>
                  <a:pt x="2306172" y="5063738"/>
                </a:cubicBezTo>
                <a:cubicBezTo>
                  <a:pt x="1344832" y="5063738"/>
                  <a:pt x="508631" y="4527956"/>
                  <a:pt x="79886" y="3738709"/>
                </a:cubicBezTo>
                <a:lnTo>
                  <a:pt x="0" y="3572876"/>
                </a:lnTo>
                <a:lnTo>
                  <a:pt x="0" y="1490863"/>
                </a:lnTo>
                <a:lnTo>
                  <a:pt x="79886" y="1325030"/>
                </a:lnTo>
                <a:cubicBezTo>
                  <a:pt x="508631" y="535783"/>
                  <a:pt x="1344832" y="0"/>
                  <a:pt x="2306172" y="0"/>
                </a:cubicBezTo>
                <a:close/>
              </a:path>
            </a:pathLst>
          </a:custGeom>
          <a:effectLst>
            <a:softEdge rad="0"/>
          </a:effectLst>
        </p:spPr>
      </p:pic>
      <p:graphicFrame>
        <p:nvGraphicFramePr>
          <p:cNvPr id="19" name="Textfeld 7">
            <a:extLst>
              <a:ext uri="{FF2B5EF4-FFF2-40B4-BE49-F238E27FC236}">
                <a16:creationId xmlns:a16="http://schemas.microsoft.com/office/drawing/2014/main" id="{B0065A92-7058-473F-8044-8BC96BE83E8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56112172"/>
              </p:ext>
            </p:extLst>
          </p:nvPr>
        </p:nvGraphicFramePr>
        <p:xfrm>
          <a:off x="5487140" y="1901406"/>
          <a:ext cx="6342909" cy="4366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4" name="Textfeld 13">
            <a:extLst>
              <a:ext uri="{FF2B5EF4-FFF2-40B4-BE49-F238E27FC236}">
                <a16:creationId xmlns:a16="http://schemas.microsoft.com/office/drawing/2014/main" id="{0CD610C0-D38E-4EA5-9D95-5F2E74BB5C63}"/>
              </a:ext>
            </a:extLst>
          </p:cNvPr>
          <p:cNvSpPr txBox="1"/>
          <p:nvPr/>
        </p:nvSpPr>
        <p:spPr>
          <a:xfrm>
            <a:off x="3520688" y="1694463"/>
            <a:ext cx="634290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en-US" sz="2200" dirty="0" err="1">
                <a:latin typeface="Palatino Linotype" panose="02040502050505030304" pitchFamily="18" charset="0"/>
              </a:rPr>
              <a:t>Fakten</a:t>
            </a:r>
            <a:r>
              <a:rPr lang="en-US" sz="2200" dirty="0">
                <a:latin typeface="Palatino Linotype" panose="02040502050505030304" pitchFamily="18" charset="0"/>
              </a:rPr>
              <a:t> und </a:t>
            </a:r>
            <a:r>
              <a:rPr lang="en-US" sz="2200" dirty="0" err="1">
                <a:latin typeface="Palatino Linotype" panose="02040502050505030304" pitchFamily="18" charset="0"/>
              </a:rPr>
              <a:t>Zahlen</a:t>
            </a:r>
            <a:endParaRPr lang="en-US" sz="2200" dirty="0">
              <a:latin typeface="Palatino Linotype" panose="02040502050505030304" pitchFamily="18" charset="0"/>
            </a:endParaRPr>
          </a:p>
        </p:txBody>
      </p:sp>
      <p:pic>
        <p:nvPicPr>
          <p:cNvPr id="4" name="Zahlen und Fakten">
            <a:hlinkClick r:id="" action="ppaction://media"/>
            <a:extLst>
              <a:ext uri="{FF2B5EF4-FFF2-40B4-BE49-F238E27FC236}">
                <a16:creationId xmlns:a16="http://schemas.microsoft.com/office/drawing/2014/main" id="{3816B86E-49FC-457A-97D2-A2AD76E8FE0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988059" y="838674"/>
            <a:ext cx="609600" cy="609600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id="{AB5FA0D0-CD0D-4A09-9F9D-9EBD85745DC6}"/>
              </a:ext>
            </a:extLst>
          </p:cNvPr>
          <p:cNvSpPr/>
          <p:nvPr/>
        </p:nvSpPr>
        <p:spPr>
          <a:xfrm>
            <a:off x="0" y="6650707"/>
            <a:ext cx="12192000" cy="216762"/>
          </a:xfrm>
          <a:prstGeom prst="rect">
            <a:avLst/>
          </a:prstGeom>
          <a:solidFill>
            <a:srgbClr val="B3C919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12" name="Bild 10">
            <a:extLst>
              <a:ext uri="{FF2B5EF4-FFF2-40B4-BE49-F238E27FC236}">
                <a16:creationId xmlns:a16="http://schemas.microsoft.com/office/drawing/2014/main" id="{C2073362-D986-463F-9161-71CCB950F184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00" y="407118"/>
            <a:ext cx="21463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9891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682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66667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EF5E68E-B167-44F7-A764-FCF343694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4400" dirty="0">
                <a:latin typeface="Palatino Linotype" panose="02040502050505030304" pitchFamily="18" charset="0"/>
              </a:rPr>
              <a:t>Allgemeine Informationen</a:t>
            </a:r>
            <a:endParaRPr lang="de-DE" dirty="0">
              <a:latin typeface="Palatino Linotype" panose="02040502050505030304" pitchFamily="18" charset="0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3EF9A5CD-56CB-49CD-B892-7ACA99C595A0}"/>
              </a:ext>
            </a:extLst>
          </p:cNvPr>
          <p:cNvSpPr/>
          <p:nvPr/>
        </p:nvSpPr>
        <p:spPr>
          <a:xfrm>
            <a:off x="0" y="1515862"/>
            <a:ext cx="12192000" cy="45719"/>
          </a:xfrm>
          <a:prstGeom prst="rect">
            <a:avLst/>
          </a:prstGeom>
          <a:solidFill>
            <a:srgbClr val="B3C919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D3F25D49-A90F-4C67-9AB7-5BE37251EA87}"/>
              </a:ext>
            </a:extLst>
          </p:cNvPr>
          <p:cNvSpPr/>
          <p:nvPr/>
        </p:nvSpPr>
        <p:spPr>
          <a:xfrm>
            <a:off x="0" y="6650707"/>
            <a:ext cx="12192000" cy="216762"/>
          </a:xfrm>
          <a:prstGeom prst="rect">
            <a:avLst/>
          </a:prstGeom>
          <a:solidFill>
            <a:srgbClr val="B3C919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Bild 10">
            <a:extLst>
              <a:ext uri="{FF2B5EF4-FFF2-40B4-BE49-F238E27FC236}">
                <a16:creationId xmlns:a16="http://schemas.microsoft.com/office/drawing/2014/main" id="{552F854C-E7D1-4072-BAFA-3EFED924B65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00" y="407118"/>
            <a:ext cx="21463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Inhaltsplatzhalter 2">
            <a:extLst>
              <a:ext uri="{FF2B5EF4-FFF2-40B4-BE49-F238E27FC236}">
                <a16:creationId xmlns:a16="http://schemas.microsoft.com/office/drawing/2014/main" id="{7A1F8F6B-FFEB-4329-9FAD-3D968A8B192A}"/>
              </a:ext>
            </a:extLst>
          </p:cNvPr>
          <p:cNvSpPr txBox="1">
            <a:spLocks/>
          </p:cNvSpPr>
          <p:nvPr/>
        </p:nvSpPr>
        <p:spPr>
          <a:xfrm>
            <a:off x="145200" y="1616177"/>
            <a:ext cx="4604314" cy="480510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de-DE" sz="2000" b="1" dirty="0"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Stellenwert des Fachs: </a:t>
            </a:r>
            <a:r>
              <a:rPr lang="de-DE" sz="2000" dirty="0"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als</a:t>
            </a:r>
            <a:r>
              <a:rPr lang="de-DE" sz="2000" b="1" dirty="0"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2000" dirty="0"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WP-Fach in Klasse 7 (=</a:t>
            </a:r>
            <a:r>
              <a:rPr lang="de-DE" sz="2000" u="sng" dirty="0"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Hauptfach</a:t>
            </a:r>
            <a:r>
              <a:rPr lang="de-DE" sz="2000" dirty="0"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); dreistündig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de-DE" sz="2000" dirty="0">
              <a:latin typeface="Palatino Linotype" panose="0204050205050503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de-DE" sz="2000" b="1" dirty="0"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Möglichkeiten in Bezug auf die Schullaufbahn: </a:t>
            </a:r>
          </a:p>
          <a:p>
            <a:pPr marL="0" indent="0" algn="just">
              <a:buFont typeface="Arial" panose="020B0604020202020204" pitchFamily="34" charset="0"/>
              <a:buNone/>
            </a:pPr>
            <a:r>
              <a:rPr lang="de-DE" sz="2000" dirty="0"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Als </a:t>
            </a:r>
            <a:r>
              <a:rPr lang="de-DE" sz="2000" i="1" dirty="0"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fortgeführte</a:t>
            </a:r>
            <a:r>
              <a:rPr lang="de-DE" sz="2000" dirty="0"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Fremdsprache in der Oberstufe möglich; als GK oder evtl. LK (Fremdsprachenvoraussetzung für das Abitur dann erfüllt)</a:t>
            </a:r>
          </a:p>
          <a:p>
            <a:pPr lvl="1" algn="just"/>
            <a:r>
              <a:rPr lang="de-DE" sz="2000" dirty="0"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Als </a:t>
            </a:r>
            <a:r>
              <a:rPr lang="de-DE" sz="2000" i="1" dirty="0"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neueinsetzende</a:t>
            </a:r>
            <a:r>
              <a:rPr lang="de-DE" sz="2000" dirty="0"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Fremdsprache in der EF weiterhin wählbar</a:t>
            </a:r>
          </a:p>
        </p:txBody>
      </p:sp>
      <p:sp>
        <p:nvSpPr>
          <p:cNvPr id="10" name="Inhaltsplatzhalter 2">
            <a:extLst>
              <a:ext uri="{FF2B5EF4-FFF2-40B4-BE49-F238E27FC236}">
                <a16:creationId xmlns:a16="http://schemas.microsoft.com/office/drawing/2014/main" id="{FF784AC4-BEC5-4A1E-945B-2C77926C49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56570" y="1720186"/>
            <a:ext cx="6224335" cy="2886959"/>
          </a:xfrm>
        </p:spPr>
        <p:txBody>
          <a:bodyPr anchor="ctr">
            <a:noAutofit/>
          </a:bodyPr>
          <a:lstStyle/>
          <a:p>
            <a:pPr lvl="1" algn="just"/>
            <a:endParaRPr lang="de-DE" sz="2000" dirty="0">
              <a:effectLst/>
              <a:latin typeface="Palatino Linotype" panose="0204050205050503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de-DE" sz="2000" b="1" dirty="0"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Ziel des Faches🏁:</a:t>
            </a:r>
            <a:r>
              <a:rPr lang="de-DE" sz="2000" dirty="0"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 algn="just"/>
            <a:r>
              <a:rPr lang="de-DE" sz="2000" dirty="0"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Erwerb kommunikativer Kompetenzen</a:t>
            </a:r>
          </a:p>
          <a:p>
            <a:pPr lvl="1" algn="just"/>
            <a:r>
              <a:rPr lang="de-DE" sz="2000" dirty="0"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Förderung interkultureller Handlungsfähigkeit (hispanische Kultur und Lebensart)</a:t>
            </a:r>
            <a:endParaRPr lang="de-DE" sz="2000" i="1" dirty="0">
              <a:latin typeface="Palatino Linotype" panose="02040502050505030304" pitchFamily="18" charset="0"/>
              <a:ea typeface="Times New Roman" panose="02020603050405020304" pitchFamily="18" charset="0"/>
              <a:cs typeface="Times New Roman" panose="02020603050405020304" pitchFamily="18" charset="0"/>
              <a:sym typeface="Wingdings" pitchFamily="2" charset="2"/>
            </a:endParaRPr>
          </a:p>
          <a:p>
            <a:pPr marL="0" indent="0" algn="just">
              <a:buNone/>
            </a:pPr>
            <a:r>
              <a:rPr lang="de-DE" sz="2000" i="1" dirty="0"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itchFamily="2" charset="2"/>
              </a:rPr>
              <a:t> </a:t>
            </a:r>
            <a:r>
              <a:rPr lang="de-DE" sz="2000" i="1" dirty="0"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Schüler:innen können sich in der mehrsprachigen Lebenswelt orientieren und sie selber aktiv und nachhaltig mit gestalten</a:t>
            </a:r>
            <a:r>
              <a:rPr lang="de-DE" sz="2000" dirty="0">
                <a:effectLst/>
                <a:latin typeface="Palatino Linotype" panose="02040502050505030304" pitchFamily="18" charset="0"/>
              </a:rPr>
              <a:t> </a:t>
            </a:r>
            <a:endParaRPr lang="de-DE" sz="2000" dirty="0">
              <a:latin typeface="Palatino Linotype" panose="02040502050505030304" pitchFamily="18" charset="0"/>
            </a:endParaRPr>
          </a:p>
        </p:txBody>
      </p:sp>
      <p:pic>
        <p:nvPicPr>
          <p:cNvPr id="11" name="Sound aufgezeichnet">
            <a:hlinkClick r:id="" action="ppaction://media"/>
            <a:extLst>
              <a:ext uri="{FF2B5EF4-FFF2-40B4-BE49-F238E27FC236}">
                <a16:creationId xmlns:a16="http://schemas.microsoft.com/office/drawing/2014/main" id="{458BB431-B70D-4DF9-A130-F4B820392E0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744200" y="4460950"/>
            <a:ext cx="609600" cy="609600"/>
          </a:xfrm>
          <a:prstGeom prst="rect">
            <a:avLst/>
          </a:prstGeom>
        </p:spPr>
      </p:pic>
      <p:pic>
        <p:nvPicPr>
          <p:cNvPr id="12" name="Sound aufgezeichnet">
            <a:hlinkClick r:id="" action="ppaction://media"/>
            <a:extLst>
              <a:ext uri="{FF2B5EF4-FFF2-40B4-BE49-F238E27FC236}">
                <a16:creationId xmlns:a16="http://schemas.microsoft.com/office/drawing/2014/main" id="{FD853F05-162D-434A-BD90-998C4BD0876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466480" y="5995790"/>
            <a:ext cx="609600" cy="609600"/>
          </a:xfrm>
          <a:prstGeom prst="rect">
            <a:avLst/>
          </a:prstGeom>
        </p:spPr>
      </p:pic>
      <p:pic>
        <p:nvPicPr>
          <p:cNvPr id="13" name="Sound aufgezeichnet">
            <a:hlinkClick r:id="" action="ppaction://media"/>
            <a:extLst>
              <a:ext uri="{FF2B5EF4-FFF2-40B4-BE49-F238E27FC236}">
                <a16:creationId xmlns:a16="http://schemas.microsoft.com/office/drawing/2014/main" id="{2031329A-0D9F-47E1-A0B1-DC687C386956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3466480" y="275353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958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388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9007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293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27D73B4-9F5C-4A64-A179-51B9500CB8B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83879265-FA70-4AA5-A031-0414C3A4FA7E}"/>
              </a:ext>
            </a:extLst>
          </p:cNvPr>
          <p:cNvSpPr/>
          <p:nvPr/>
        </p:nvSpPr>
        <p:spPr>
          <a:xfrm>
            <a:off x="0" y="1515862"/>
            <a:ext cx="12192000" cy="45719"/>
          </a:xfrm>
          <a:prstGeom prst="rect">
            <a:avLst/>
          </a:prstGeom>
          <a:solidFill>
            <a:srgbClr val="B3C919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1F06963-6374-4B48-844F-071A9BAAAE0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9528" y="554152"/>
            <a:ext cx="5742189" cy="5742189"/>
          </a:xfrm>
          <a:prstGeom prst="ellipse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12DF7E7E-2EE2-8F46-A6C1-45EEFD4E95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952" y="1289763"/>
            <a:ext cx="3494933" cy="4270963"/>
          </a:xfrm>
        </p:spPr>
        <p:txBody>
          <a:bodyPr anchor="ctr">
            <a:normAutofit/>
          </a:bodyPr>
          <a:lstStyle/>
          <a:p>
            <a:pPr algn="ctr"/>
            <a:r>
              <a:rPr lang="de-DE" sz="5100" dirty="0">
                <a:solidFill>
                  <a:srgbClr val="FFFFFF"/>
                </a:solidFill>
                <a:latin typeface="Palatino Linotype" panose="02040502050505030304" pitchFamily="18" charset="0"/>
              </a:rPr>
              <a:t>Mögliche Inhalte im  7. Jahrgang</a:t>
            </a:r>
          </a:p>
        </p:txBody>
      </p:sp>
      <p:sp>
        <p:nvSpPr>
          <p:cNvPr id="12" name="Graphic 11">
            <a:extLst>
              <a:ext uri="{FF2B5EF4-FFF2-40B4-BE49-F238E27FC236}">
                <a16:creationId xmlns:a16="http://schemas.microsoft.com/office/drawing/2014/main" id="{6CB927A4-E432-4310-9CD5-E89FF506317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3493" y="374394"/>
            <a:ext cx="171515" cy="171515"/>
          </a:xfrm>
          <a:custGeom>
            <a:avLst/>
            <a:gdLst>
              <a:gd name="connsiteX0" fmla="*/ 159874 w 171515"/>
              <a:gd name="connsiteY0" fmla="*/ 74116 h 171515"/>
              <a:gd name="connsiteX1" fmla="*/ 97399 w 171515"/>
              <a:gd name="connsiteY1" fmla="*/ 74116 h 171515"/>
              <a:gd name="connsiteX2" fmla="*/ 97399 w 171515"/>
              <a:gd name="connsiteY2" fmla="*/ 11641 h 171515"/>
              <a:gd name="connsiteX3" fmla="*/ 85758 w 171515"/>
              <a:gd name="connsiteY3" fmla="*/ 0 h 171515"/>
              <a:gd name="connsiteX4" fmla="*/ 74116 w 171515"/>
              <a:gd name="connsiteY4" fmla="*/ 11641 h 171515"/>
              <a:gd name="connsiteX5" fmla="*/ 74116 w 171515"/>
              <a:gd name="connsiteY5" fmla="*/ 74116 h 171515"/>
              <a:gd name="connsiteX6" fmla="*/ 11641 w 171515"/>
              <a:gd name="connsiteY6" fmla="*/ 74116 h 171515"/>
              <a:gd name="connsiteX7" fmla="*/ 0 w 171515"/>
              <a:gd name="connsiteY7" fmla="*/ 85758 h 171515"/>
              <a:gd name="connsiteX8" fmla="*/ 11641 w 171515"/>
              <a:gd name="connsiteY8" fmla="*/ 97399 h 171515"/>
              <a:gd name="connsiteX9" fmla="*/ 74116 w 171515"/>
              <a:gd name="connsiteY9" fmla="*/ 97399 h 171515"/>
              <a:gd name="connsiteX10" fmla="*/ 74116 w 171515"/>
              <a:gd name="connsiteY10" fmla="*/ 159874 h 171515"/>
              <a:gd name="connsiteX11" fmla="*/ 85758 w 171515"/>
              <a:gd name="connsiteY11" fmla="*/ 171515 h 171515"/>
              <a:gd name="connsiteX12" fmla="*/ 97399 w 171515"/>
              <a:gd name="connsiteY12" fmla="*/ 159874 h 171515"/>
              <a:gd name="connsiteX13" fmla="*/ 97399 w 171515"/>
              <a:gd name="connsiteY13" fmla="*/ 97399 h 171515"/>
              <a:gd name="connsiteX14" fmla="*/ 159874 w 171515"/>
              <a:gd name="connsiteY14" fmla="*/ 97399 h 171515"/>
              <a:gd name="connsiteX15" fmla="*/ 171515 w 171515"/>
              <a:gd name="connsiteY15" fmla="*/ 85758 h 171515"/>
              <a:gd name="connsiteX16" fmla="*/ 159874 w 171515"/>
              <a:gd name="connsiteY16" fmla="*/ 74116 h 1715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71515" h="171515">
                <a:moveTo>
                  <a:pt x="159874" y="74116"/>
                </a:moveTo>
                <a:lnTo>
                  <a:pt x="97399" y="74116"/>
                </a:lnTo>
                <a:lnTo>
                  <a:pt x="97399" y="11641"/>
                </a:lnTo>
                <a:cubicBezTo>
                  <a:pt x="97399" y="5212"/>
                  <a:pt x="92187" y="0"/>
                  <a:pt x="85758" y="0"/>
                </a:cubicBezTo>
                <a:cubicBezTo>
                  <a:pt x="79328" y="0"/>
                  <a:pt x="74116" y="5212"/>
                  <a:pt x="74116" y="11641"/>
                </a:cubicBezTo>
                <a:lnTo>
                  <a:pt x="74116" y="74116"/>
                </a:lnTo>
                <a:lnTo>
                  <a:pt x="11641" y="74116"/>
                </a:lnTo>
                <a:cubicBezTo>
                  <a:pt x="5212" y="74116"/>
                  <a:pt x="0" y="79328"/>
                  <a:pt x="0" y="85758"/>
                </a:cubicBezTo>
                <a:cubicBezTo>
                  <a:pt x="0" y="92187"/>
                  <a:pt x="5212" y="97399"/>
                  <a:pt x="11641" y="97399"/>
                </a:cubicBezTo>
                <a:lnTo>
                  <a:pt x="74116" y="97399"/>
                </a:lnTo>
                <a:lnTo>
                  <a:pt x="74116" y="159874"/>
                </a:lnTo>
                <a:cubicBezTo>
                  <a:pt x="74116" y="166303"/>
                  <a:pt x="79328" y="171515"/>
                  <a:pt x="85758" y="171515"/>
                </a:cubicBezTo>
                <a:cubicBezTo>
                  <a:pt x="92187" y="171515"/>
                  <a:pt x="97399" y="166303"/>
                  <a:pt x="97399" y="159874"/>
                </a:cubicBezTo>
                <a:lnTo>
                  <a:pt x="97399" y="97399"/>
                </a:lnTo>
                <a:lnTo>
                  <a:pt x="159874" y="97399"/>
                </a:lnTo>
                <a:cubicBezTo>
                  <a:pt x="166303" y="97399"/>
                  <a:pt x="171515" y="92187"/>
                  <a:pt x="171515" y="85758"/>
                </a:cubicBezTo>
                <a:cubicBezTo>
                  <a:pt x="171515" y="79328"/>
                  <a:pt x="166303" y="74116"/>
                  <a:pt x="159874" y="74116"/>
                </a:cubicBezTo>
                <a:close/>
              </a:path>
            </a:pathLst>
          </a:custGeom>
          <a:solidFill>
            <a:schemeClr val="accent2"/>
          </a:solidFill>
          <a:ln w="77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4" name="Graphic 12">
            <a:extLst>
              <a:ext uri="{FF2B5EF4-FFF2-40B4-BE49-F238E27FC236}">
                <a16:creationId xmlns:a16="http://schemas.microsoft.com/office/drawing/2014/main" id="{1453BF6C-B012-48B7-B4E8-6D7AC7C27D0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0109" y="1084507"/>
            <a:ext cx="157545" cy="157545"/>
          </a:xfrm>
          <a:custGeom>
            <a:avLst/>
            <a:gdLst>
              <a:gd name="connsiteX0" fmla="*/ 78773 w 157545"/>
              <a:gd name="connsiteY0" fmla="*/ 23283 h 157545"/>
              <a:gd name="connsiteX1" fmla="*/ 134262 w 157545"/>
              <a:gd name="connsiteY1" fmla="*/ 78773 h 157545"/>
              <a:gd name="connsiteX2" fmla="*/ 78773 w 157545"/>
              <a:gd name="connsiteY2" fmla="*/ 134262 h 157545"/>
              <a:gd name="connsiteX3" fmla="*/ 23283 w 157545"/>
              <a:gd name="connsiteY3" fmla="*/ 78773 h 157545"/>
              <a:gd name="connsiteX4" fmla="*/ 78773 w 157545"/>
              <a:gd name="connsiteY4" fmla="*/ 23283 h 157545"/>
              <a:gd name="connsiteX5" fmla="*/ 78773 w 157545"/>
              <a:gd name="connsiteY5" fmla="*/ 0 h 157545"/>
              <a:gd name="connsiteX6" fmla="*/ 0 w 157545"/>
              <a:gd name="connsiteY6" fmla="*/ 78773 h 157545"/>
              <a:gd name="connsiteX7" fmla="*/ 78773 w 157545"/>
              <a:gd name="connsiteY7" fmla="*/ 157545 h 157545"/>
              <a:gd name="connsiteX8" fmla="*/ 157545 w 157545"/>
              <a:gd name="connsiteY8" fmla="*/ 78773 h 157545"/>
              <a:gd name="connsiteX9" fmla="*/ 78773 w 157545"/>
              <a:gd name="connsiteY9" fmla="*/ 0 h 157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7545" h="157545">
                <a:moveTo>
                  <a:pt x="78773" y="23283"/>
                </a:moveTo>
                <a:cubicBezTo>
                  <a:pt x="109419" y="23283"/>
                  <a:pt x="134262" y="48126"/>
                  <a:pt x="134262" y="78773"/>
                </a:cubicBezTo>
                <a:cubicBezTo>
                  <a:pt x="134262" y="109419"/>
                  <a:pt x="109419" y="134262"/>
                  <a:pt x="78773" y="134262"/>
                </a:cubicBezTo>
                <a:cubicBezTo>
                  <a:pt x="48126" y="134262"/>
                  <a:pt x="23283" y="109419"/>
                  <a:pt x="23283" y="78773"/>
                </a:cubicBezTo>
                <a:cubicBezTo>
                  <a:pt x="23312" y="48139"/>
                  <a:pt x="48139" y="23312"/>
                  <a:pt x="78773" y="23283"/>
                </a:cubicBezTo>
                <a:moveTo>
                  <a:pt x="78773" y="0"/>
                </a:moveTo>
                <a:cubicBezTo>
                  <a:pt x="35268" y="0"/>
                  <a:pt x="0" y="35268"/>
                  <a:pt x="0" y="78773"/>
                </a:cubicBezTo>
                <a:cubicBezTo>
                  <a:pt x="0" y="122277"/>
                  <a:pt x="35268" y="157545"/>
                  <a:pt x="78773" y="157545"/>
                </a:cubicBezTo>
                <a:cubicBezTo>
                  <a:pt x="122277" y="157545"/>
                  <a:pt x="157545" y="122277"/>
                  <a:pt x="157545" y="78773"/>
                </a:cubicBezTo>
                <a:cubicBezTo>
                  <a:pt x="157545" y="35268"/>
                  <a:pt x="122277" y="0"/>
                  <a:pt x="78773" y="0"/>
                </a:cubicBezTo>
                <a:close/>
              </a:path>
            </a:pathLst>
          </a:custGeom>
          <a:solidFill>
            <a:schemeClr val="accent2"/>
          </a:solidFill>
          <a:ln w="751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8159241-EB2D-9148-9B66-A4C3CECB22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13178" y="1653016"/>
            <a:ext cx="5572983" cy="4988222"/>
          </a:xfrm>
        </p:spPr>
        <p:txBody>
          <a:bodyPr numCol="2" spcCol="360000" anchor="ctr">
            <a:normAutofit/>
          </a:bodyPr>
          <a:lstStyle/>
          <a:p>
            <a:pPr lvl="0"/>
            <a:r>
              <a:rPr lang="de-DE" sz="1300" i="1" dirty="0" err="1">
                <a:solidFill>
                  <a:schemeClr val="tx1">
                    <a:alpha val="80000"/>
                  </a:schemeClr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Unidad</a:t>
            </a:r>
            <a:r>
              <a:rPr lang="de-DE" sz="1300" i="1" dirty="0">
                <a:solidFill>
                  <a:schemeClr val="tx1">
                    <a:alpha val="80000"/>
                  </a:schemeClr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de-DE" sz="1300" dirty="0">
                <a:solidFill>
                  <a:schemeClr val="tx1">
                    <a:alpha val="80000"/>
                  </a:schemeClr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300" b="1" dirty="0">
                <a:solidFill>
                  <a:schemeClr val="tx1">
                    <a:alpha val="80000"/>
                  </a:schemeClr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Das bin ich </a:t>
            </a:r>
          </a:p>
          <a:p>
            <a:pPr lvl="1"/>
            <a:r>
              <a:rPr lang="de-DE" sz="1300" dirty="0">
                <a:solidFill>
                  <a:schemeClr val="tx1">
                    <a:alpha val="80000"/>
                  </a:schemeClr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Sich und andere einer/eines spanischen Mitschülers:in vorstellen</a:t>
            </a:r>
          </a:p>
          <a:p>
            <a:pPr lvl="0"/>
            <a:r>
              <a:rPr lang="de-DE" sz="1300" i="1" dirty="0" err="1">
                <a:solidFill>
                  <a:schemeClr val="tx1">
                    <a:alpha val="80000"/>
                  </a:schemeClr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Unidad</a:t>
            </a:r>
            <a:r>
              <a:rPr lang="de-DE" sz="1300" i="1" dirty="0">
                <a:solidFill>
                  <a:schemeClr val="tx1">
                    <a:alpha val="80000"/>
                  </a:schemeClr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de-DE" sz="1300" b="1" dirty="0">
                <a:solidFill>
                  <a:schemeClr val="tx1">
                    <a:alpha val="80000"/>
                  </a:schemeClr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Mein Umfeld</a:t>
            </a:r>
          </a:p>
          <a:p>
            <a:pPr lvl="1"/>
            <a:r>
              <a:rPr lang="de-DE" sz="1300" dirty="0">
                <a:solidFill>
                  <a:schemeClr val="tx1">
                    <a:alpha val="80000"/>
                  </a:schemeClr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Einem/einer spanischen Schüler:in seinen Lieblingsort vorstellen </a:t>
            </a:r>
          </a:p>
          <a:p>
            <a:pPr lvl="0"/>
            <a:r>
              <a:rPr lang="de-DE" sz="1300" i="1" dirty="0" err="1">
                <a:solidFill>
                  <a:schemeClr val="tx1">
                    <a:alpha val="80000"/>
                  </a:schemeClr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Unidad</a:t>
            </a:r>
            <a:r>
              <a:rPr lang="de-DE" sz="1300" i="1" dirty="0">
                <a:solidFill>
                  <a:schemeClr val="tx1">
                    <a:alpha val="80000"/>
                  </a:schemeClr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r>
              <a:rPr lang="de-DE" sz="1300" dirty="0">
                <a:solidFill>
                  <a:schemeClr val="tx1">
                    <a:alpha val="80000"/>
                  </a:schemeClr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300" b="1" dirty="0">
                <a:solidFill>
                  <a:schemeClr val="tx1">
                    <a:alpha val="80000"/>
                  </a:schemeClr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Meine Familie</a:t>
            </a:r>
            <a:r>
              <a:rPr lang="de-DE" sz="1300" dirty="0">
                <a:solidFill>
                  <a:schemeClr val="tx1">
                    <a:alpha val="80000"/>
                  </a:schemeClr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lvl="1"/>
            <a:r>
              <a:rPr lang="de-DE" sz="1300" dirty="0">
                <a:solidFill>
                  <a:schemeClr val="tx1">
                    <a:alpha val="80000"/>
                  </a:schemeClr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Sein Haustier in einem Wettbewerb vorstellen</a:t>
            </a:r>
          </a:p>
          <a:p>
            <a:pPr lvl="1"/>
            <a:r>
              <a:rPr lang="de-DE" sz="1300" dirty="0">
                <a:solidFill>
                  <a:schemeClr val="tx1">
                    <a:alpha val="80000"/>
                  </a:schemeClr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Seine Familie als Gastfamilie vorstellen</a:t>
            </a:r>
          </a:p>
          <a:p>
            <a:pPr lvl="0"/>
            <a:r>
              <a:rPr lang="de-DE" sz="1300" i="1" dirty="0" err="1">
                <a:solidFill>
                  <a:schemeClr val="tx1">
                    <a:alpha val="80000"/>
                  </a:schemeClr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Unidad</a:t>
            </a:r>
            <a:r>
              <a:rPr lang="de-DE" sz="1300" i="1" dirty="0">
                <a:solidFill>
                  <a:schemeClr val="tx1">
                    <a:alpha val="80000"/>
                  </a:schemeClr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4:</a:t>
            </a:r>
            <a:r>
              <a:rPr lang="de-DE" sz="1300" dirty="0">
                <a:solidFill>
                  <a:schemeClr val="tx1">
                    <a:alpha val="80000"/>
                  </a:schemeClr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300" b="1" dirty="0">
                <a:solidFill>
                  <a:schemeClr val="tx1">
                    <a:alpha val="80000"/>
                  </a:schemeClr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Meine Schule</a:t>
            </a:r>
          </a:p>
          <a:p>
            <a:pPr lvl="1"/>
            <a:r>
              <a:rPr lang="de-DE" sz="1300" dirty="0">
                <a:solidFill>
                  <a:schemeClr val="tx1">
                    <a:alpha val="80000"/>
                  </a:schemeClr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Einer/einem spanischen Brieffreund:in schreiben</a:t>
            </a:r>
          </a:p>
          <a:p>
            <a:pPr lvl="1"/>
            <a:r>
              <a:rPr lang="de-DE" sz="1300" dirty="0">
                <a:solidFill>
                  <a:schemeClr val="tx1">
                    <a:alpha val="80000"/>
                  </a:schemeClr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Einer Austauschklasse die Schule zeigen </a:t>
            </a:r>
          </a:p>
          <a:p>
            <a:pPr lvl="1"/>
            <a:endParaRPr lang="de-DE" sz="1300" dirty="0">
              <a:solidFill>
                <a:schemeClr val="tx1">
                  <a:alpha val="80000"/>
                </a:schemeClr>
              </a:solidFill>
              <a:latin typeface="Palatino Linotype" panose="0204050205050503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de-DE" sz="1300" dirty="0">
              <a:solidFill>
                <a:schemeClr val="tx1">
                  <a:alpha val="80000"/>
                </a:schemeClr>
              </a:solidFill>
              <a:effectLst/>
              <a:latin typeface="Palatino Linotype" panose="0204050205050503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de-DE" sz="1300" dirty="0">
              <a:solidFill>
                <a:schemeClr val="tx1">
                  <a:alpha val="80000"/>
                </a:schemeClr>
              </a:solidFill>
              <a:effectLst/>
              <a:latin typeface="Palatino Linotype" panose="0204050205050503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de-DE" sz="1300" i="1" dirty="0" err="1">
                <a:solidFill>
                  <a:schemeClr val="tx1">
                    <a:alpha val="80000"/>
                  </a:schemeClr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Unidad</a:t>
            </a:r>
            <a:r>
              <a:rPr lang="de-DE" sz="1300" i="1" dirty="0">
                <a:solidFill>
                  <a:schemeClr val="tx1">
                    <a:alpha val="80000"/>
                  </a:schemeClr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lang="de-DE" sz="1300" b="1" dirty="0">
                <a:solidFill>
                  <a:schemeClr val="tx1">
                    <a:alpha val="80000"/>
                  </a:schemeClr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Meine Freunde</a:t>
            </a:r>
          </a:p>
          <a:p>
            <a:pPr lvl="1"/>
            <a:r>
              <a:rPr lang="de-DE" sz="1300" dirty="0">
                <a:solidFill>
                  <a:schemeClr val="tx1">
                    <a:alpha val="80000"/>
                  </a:schemeClr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Eine Einladung zu einer Geburtstagsfeier schreiben</a:t>
            </a:r>
          </a:p>
          <a:p>
            <a:pPr lvl="1"/>
            <a:r>
              <a:rPr lang="de-DE" sz="1300" dirty="0">
                <a:solidFill>
                  <a:schemeClr val="tx1">
                    <a:alpha val="80000"/>
                  </a:schemeClr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Ein Geschenk für einen/eine Freund:in aussuchen </a:t>
            </a:r>
          </a:p>
          <a:p>
            <a:pPr lvl="0"/>
            <a:r>
              <a:rPr lang="de-DE" sz="1300" i="1" dirty="0" err="1">
                <a:solidFill>
                  <a:schemeClr val="tx1">
                    <a:alpha val="80000"/>
                  </a:schemeClr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Unidad</a:t>
            </a:r>
            <a:r>
              <a:rPr lang="de-DE" sz="1300" i="1" dirty="0">
                <a:solidFill>
                  <a:schemeClr val="tx1">
                    <a:alpha val="80000"/>
                  </a:schemeClr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6: </a:t>
            </a:r>
            <a:r>
              <a:rPr lang="de-DE" sz="1300" b="1" dirty="0">
                <a:solidFill>
                  <a:schemeClr val="tx1">
                    <a:alpha val="80000"/>
                  </a:schemeClr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Zu Gast in einer spanischen Stadt </a:t>
            </a:r>
            <a:r>
              <a:rPr lang="de-DE" sz="1300" dirty="0">
                <a:solidFill>
                  <a:schemeClr val="tx1">
                    <a:alpha val="80000"/>
                  </a:schemeClr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(z.B. Valencia)</a:t>
            </a:r>
          </a:p>
          <a:p>
            <a:pPr lvl="1"/>
            <a:r>
              <a:rPr lang="de-DE" sz="1300" dirty="0">
                <a:solidFill>
                  <a:schemeClr val="tx1">
                    <a:alpha val="80000"/>
                  </a:schemeClr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Sehenswürdigkeiten vorstellen</a:t>
            </a:r>
          </a:p>
          <a:p>
            <a:pPr lvl="1"/>
            <a:r>
              <a:rPr lang="de-DE" sz="1300" dirty="0">
                <a:solidFill>
                  <a:schemeClr val="tx1">
                    <a:alpha val="80000"/>
                  </a:schemeClr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Einen Rundgang für Austauschschüler planen</a:t>
            </a:r>
          </a:p>
          <a:p>
            <a:pPr lvl="0"/>
            <a:r>
              <a:rPr lang="de-DE" sz="1300" i="1" dirty="0" err="1">
                <a:solidFill>
                  <a:schemeClr val="tx1">
                    <a:alpha val="80000"/>
                  </a:schemeClr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Unidad</a:t>
            </a:r>
            <a:r>
              <a:rPr lang="de-DE" sz="1300" i="1" dirty="0">
                <a:solidFill>
                  <a:schemeClr val="tx1">
                    <a:alpha val="80000"/>
                  </a:schemeClr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7:</a:t>
            </a:r>
            <a:r>
              <a:rPr lang="de-DE" sz="1300" dirty="0">
                <a:solidFill>
                  <a:schemeClr val="tx1">
                    <a:alpha val="80000"/>
                  </a:schemeClr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300" b="1" dirty="0">
                <a:solidFill>
                  <a:schemeClr val="tx1">
                    <a:alpha val="80000"/>
                  </a:schemeClr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Meine Ferien</a:t>
            </a:r>
          </a:p>
          <a:p>
            <a:pPr lvl="1"/>
            <a:r>
              <a:rPr lang="de-DE" sz="1300" dirty="0">
                <a:solidFill>
                  <a:schemeClr val="tx1">
                    <a:alpha val="80000"/>
                  </a:schemeClr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Einem/einer spanischen Freund:in aus dem Feriencamp schreiben </a:t>
            </a:r>
          </a:p>
          <a:p>
            <a:pPr lvl="1"/>
            <a:r>
              <a:rPr lang="de-DE" sz="1300" dirty="0">
                <a:solidFill>
                  <a:schemeClr val="tx1">
                    <a:alpha val="80000"/>
                  </a:schemeClr>
                </a:solidFill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Für einen Wettbewerb eine Woche in Spanien planen</a:t>
            </a:r>
            <a:r>
              <a:rPr lang="de-DE" sz="1300" dirty="0">
                <a:solidFill>
                  <a:schemeClr val="tx1">
                    <a:alpha val="80000"/>
                  </a:schemeClr>
                </a:solidFill>
                <a:effectLst/>
                <a:latin typeface="Palatino Linotype" panose="02040502050505030304" pitchFamily="18" charset="0"/>
              </a:rPr>
              <a:t> </a:t>
            </a:r>
            <a:endParaRPr lang="de-DE" sz="1300" dirty="0">
              <a:solidFill>
                <a:schemeClr val="tx1">
                  <a:alpha val="80000"/>
                </a:schemeClr>
              </a:solidFill>
              <a:latin typeface="Palatino Linotype" panose="02040502050505030304" pitchFamily="18" charset="0"/>
            </a:endParaRPr>
          </a:p>
        </p:txBody>
      </p:sp>
      <p:sp>
        <p:nvSpPr>
          <p:cNvPr id="16" name="Graphic 10">
            <a:extLst>
              <a:ext uri="{FF2B5EF4-FFF2-40B4-BE49-F238E27FC236}">
                <a16:creationId xmlns:a16="http://schemas.microsoft.com/office/drawing/2014/main" id="{E3020543-B24B-4EC4-8FFC-8DD88EEA91A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36547" y="5751820"/>
            <a:ext cx="112426" cy="112426"/>
          </a:xfrm>
          <a:custGeom>
            <a:avLst/>
            <a:gdLst>
              <a:gd name="connsiteX0" fmla="*/ 112426 w 112426"/>
              <a:gd name="connsiteY0" fmla="*/ 56213 h 112426"/>
              <a:gd name="connsiteX1" fmla="*/ 56213 w 112426"/>
              <a:gd name="connsiteY1" fmla="*/ 112426 h 112426"/>
              <a:gd name="connsiteX2" fmla="*/ 0 w 112426"/>
              <a:gd name="connsiteY2" fmla="*/ 56213 h 112426"/>
              <a:gd name="connsiteX3" fmla="*/ 56213 w 112426"/>
              <a:gd name="connsiteY3" fmla="*/ 0 h 112426"/>
              <a:gd name="connsiteX4" fmla="*/ 112426 w 112426"/>
              <a:gd name="connsiteY4" fmla="*/ 56213 h 1124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2426" h="112426">
                <a:moveTo>
                  <a:pt x="112426" y="56213"/>
                </a:moveTo>
                <a:cubicBezTo>
                  <a:pt x="112426" y="87259"/>
                  <a:pt x="87259" y="112426"/>
                  <a:pt x="56213" y="112426"/>
                </a:cubicBezTo>
                <a:cubicBezTo>
                  <a:pt x="25167" y="112426"/>
                  <a:pt x="0" y="87259"/>
                  <a:pt x="0" y="56213"/>
                </a:cubicBezTo>
                <a:cubicBezTo>
                  <a:pt x="0" y="25167"/>
                  <a:pt x="25167" y="0"/>
                  <a:pt x="56213" y="0"/>
                </a:cubicBezTo>
                <a:cubicBezTo>
                  <a:pt x="87259" y="0"/>
                  <a:pt x="112426" y="25167"/>
                  <a:pt x="112426" y="56213"/>
                </a:cubicBezTo>
                <a:close/>
              </a:path>
            </a:pathLst>
          </a:custGeom>
          <a:solidFill>
            <a:schemeClr val="accent2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5400000" scaled="0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Sound aufgezeichne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765822" y="5229758"/>
            <a:ext cx="609600" cy="609600"/>
          </a:xfrm>
          <a:prstGeom prst="rect">
            <a:avLst/>
          </a:prstGeom>
        </p:spPr>
      </p:pic>
      <p:pic>
        <p:nvPicPr>
          <p:cNvPr id="11" name="Grafik 4">
            <a:extLst>
              <a:ext uri="{FF2B5EF4-FFF2-40B4-BE49-F238E27FC236}">
                <a16:creationId xmlns:a16="http://schemas.microsoft.com/office/drawing/2014/main" id="{DEB13B8E-F881-4BEE-AF8D-DF7001A27D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5886" y="2345628"/>
            <a:ext cx="1640661" cy="22474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5" name="Rechteck 14">
            <a:extLst>
              <a:ext uri="{FF2B5EF4-FFF2-40B4-BE49-F238E27FC236}">
                <a16:creationId xmlns:a16="http://schemas.microsoft.com/office/drawing/2014/main" id="{DF79DD29-61EA-44EA-BFCB-FE785B8D41BA}"/>
              </a:ext>
            </a:extLst>
          </p:cNvPr>
          <p:cNvSpPr/>
          <p:nvPr/>
        </p:nvSpPr>
        <p:spPr>
          <a:xfrm>
            <a:off x="0" y="6650707"/>
            <a:ext cx="12192000" cy="216762"/>
          </a:xfrm>
          <a:prstGeom prst="rect">
            <a:avLst/>
          </a:prstGeom>
          <a:solidFill>
            <a:srgbClr val="B3C919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17" name="Bild 10">
            <a:extLst>
              <a:ext uri="{FF2B5EF4-FFF2-40B4-BE49-F238E27FC236}">
                <a16:creationId xmlns:a16="http://schemas.microsoft.com/office/drawing/2014/main" id="{EBA3F9F9-E2D8-4320-B54B-9ABFD90F90D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00" y="407118"/>
            <a:ext cx="21463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3384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118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10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6C37B7B5-4E0E-8E45-AC12-376058AAA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204" y="577049"/>
            <a:ext cx="10168128" cy="1167710"/>
          </a:xfrm>
        </p:spPr>
        <p:txBody>
          <a:bodyPr>
            <a:normAutofit/>
          </a:bodyPr>
          <a:lstStyle/>
          <a:p>
            <a:r>
              <a:rPr lang="de-DE" sz="3700" dirty="0">
                <a:latin typeface="Palatino Linotype" panose="02040502050505030304" pitchFamily="18" charset="0"/>
              </a:rPr>
              <a:t>Hinweise für potenzielle </a:t>
            </a:r>
            <a:r>
              <a:rPr lang="de-DE" sz="3700" dirty="0" err="1">
                <a:latin typeface="Palatino Linotype" panose="02040502050505030304" pitchFamily="18" charset="0"/>
              </a:rPr>
              <a:t>Wähler:innen</a:t>
            </a:r>
            <a:endParaRPr lang="de-DE" sz="3700" dirty="0">
              <a:latin typeface="Palatino Linotype" panose="0204050205050503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8ABF336-FCB5-AF4E-81AE-24B7BEB361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7868" y="2177874"/>
            <a:ext cx="10168128" cy="4524868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de-DE" sz="2000" b="1" dirty="0"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Vorteile:</a:t>
            </a:r>
            <a:endParaRPr lang="de-DE" sz="2000" dirty="0">
              <a:effectLst/>
              <a:latin typeface="Palatino Linotype" panose="0204050205050503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ctr">
              <a:lnSpc>
                <a:spcPct val="120000"/>
              </a:lnSpc>
            </a:pPr>
            <a:r>
              <a:rPr lang="de-DE" sz="2000" dirty="0"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Die Schreibweise und die Aussprache weichen nicht stark voneinander ab, hierdurch lernst du einfacher und schneller neue Wörter.</a:t>
            </a:r>
          </a:p>
          <a:p>
            <a:pPr lvl="1" fontAlgn="ctr">
              <a:lnSpc>
                <a:spcPct val="120000"/>
              </a:lnSpc>
            </a:pPr>
            <a:r>
              <a:rPr lang="de-DE" sz="1600" dirty="0"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z.B. </a:t>
            </a:r>
            <a:r>
              <a:rPr lang="de-DE" sz="1600" b="1" i="1" dirty="0"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de-DE" sz="1600" b="1" i="1" dirty="0" err="1"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lengua</a:t>
            </a:r>
            <a:r>
              <a:rPr lang="de-DE" sz="1600" b="1" i="1" dirty="0"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600" b="1" i="1" dirty="0" err="1"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de-DE" sz="1600" b="1" i="1" dirty="0" err="1"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spañola</a:t>
            </a:r>
            <a:r>
              <a:rPr lang="de-DE" sz="1600" b="1" i="1" dirty="0"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600" dirty="0"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sprich in etwa: </a:t>
            </a:r>
            <a:r>
              <a:rPr lang="de-DE" sz="1600" b="1" i="1" dirty="0"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</a:t>
            </a:r>
            <a:r>
              <a:rPr lang="de-DE" sz="1600" b="1" i="1" dirty="0" err="1"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lengua</a:t>
            </a:r>
            <a:r>
              <a:rPr lang="de-DE" sz="1600" b="1" i="1" dirty="0"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de-DE" sz="1600" b="1" i="1" dirty="0" err="1"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espaniola</a:t>
            </a:r>
            <a:endParaRPr lang="de-DE" sz="1600" dirty="0">
              <a:effectLst/>
              <a:latin typeface="Palatino Linotype" panose="0204050205050503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fontAlgn="ctr">
              <a:lnSpc>
                <a:spcPct val="120000"/>
              </a:lnSpc>
            </a:pPr>
            <a:r>
              <a:rPr lang="de-DE" sz="2000" dirty="0"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Die Gesamtschule Oelde </a:t>
            </a:r>
            <a:r>
              <a:rPr lang="de-DE" sz="2000" dirty="0"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bietet als einzige Schule in Oelde den Einstieg in die Sprache in der Sekundarstufe I an.</a:t>
            </a:r>
          </a:p>
          <a:p>
            <a:pPr lvl="0" fontAlgn="ctr">
              <a:lnSpc>
                <a:spcPct val="120000"/>
              </a:lnSpc>
            </a:pPr>
            <a:r>
              <a:rPr lang="de-DE" sz="2000" dirty="0"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Spanisch in der Sekundarstufe I (Klasse 5-10) kann einen erheblichen Beitrag in der langfristigen Vorbereitung auf die Anforderungen einer gymnasialen Oberstufe leisten. </a:t>
            </a:r>
          </a:p>
          <a:p>
            <a:pPr lvl="0" fontAlgn="ctr">
              <a:lnSpc>
                <a:spcPct val="120000"/>
              </a:lnSpc>
            </a:pPr>
            <a:r>
              <a:rPr lang="de-DE" sz="2000" dirty="0"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Spanisch kann in der Oberstufe (Klasse 11-13) fortgesetzt </a:t>
            </a:r>
            <a:r>
              <a:rPr lang="de-DE" sz="2000" dirty="0"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oder neu gewählt </a:t>
            </a:r>
            <a:r>
              <a:rPr lang="de-DE" sz="2000" dirty="0"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werden.</a:t>
            </a:r>
          </a:p>
          <a:p>
            <a:pPr lvl="0" fontAlgn="ctr">
              <a:lnSpc>
                <a:spcPct val="120000"/>
              </a:lnSpc>
            </a:pPr>
            <a:r>
              <a:rPr lang="de-DE" sz="2000" dirty="0"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Spanisch ist eine Weltsprache</a:t>
            </a:r>
            <a:r>
              <a:rPr lang="de-DE" sz="2000" dirty="0"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und</a:t>
            </a:r>
            <a:r>
              <a:rPr lang="de-DE" sz="2000" dirty="0"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eröffnet damit berufliche Chancen auf dem Arbeitsmarkt.</a:t>
            </a:r>
          </a:p>
          <a:p>
            <a:pPr lvl="0" fontAlgn="ctr">
              <a:lnSpc>
                <a:spcPct val="120000"/>
              </a:lnSpc>
            </a:pPr>
            <a:r>
              <a:rPr lang="de-DE" sz="2000" dirty="0"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Spanisch macht Spaß. </a:t>
            </a:r>
            <a:r>
              <a:rPr lang="de-DE" sz="2000" dirty="0"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</a:t>
            </a:r>
            <a:endParaRPr lang="de-DE" sz="2000" dirty="0">
              <a:effectLst/>
              <a:latin typeface="Palatino Linotype" panose="0204050205050503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de-DE" sz="1900" dirty="0"/>
          </a:p>
        </p:txBody>
      </p:sp>
      <p:pic>
        <p:nvPicPr>
          <p:cNvPr id="5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DFD9A141-B3E7-4904-B496-F4E81B7FBC7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52045" y="1584960"/>
            <a:ext cx="609600" cy="609600"/>
          </a:xfrm>
          <a:prstGeom prst="rect">
            <a:avLst/>
          </a:prstGeom>
        </p:spPr>
      </p:pic>
      <p:pic>
        <p:nvPicPr>
          <p:cNvPr id="6" name="Aufgezeichneter Sound">
            <a:hlinkClick r:id="" action="ppaction://media"/>
            <a:extLst>
              <a:ext uri="{FF2B5EF4-FFF2-40B4-BE49-F238E27FC236}">
                <a16:creationId xmlns:a16="http://schemas.microsoft.com/office/drawing/2014/main" id="{F19D2AB9-EE95-4C96-8602-CA368F88E18A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48580" y="2674102"/>
            <a:ext cx="609600" cy="609600"/>
          </a:xfrm>
          <a:prstGeom prst="rect">
            <a:avLst/>
          </a:prstGeom>
        </p:spPr>
      </p:pic>
      <p:pic>
        <p:nvPicPr>
          <p:cNvPr id="9" name="Spanisch an der GeO">
            <a:hlinkClick r:id="" action="ppaction://media"/>
            <a:extLst>
              <a:ext uri="{FF2B5EF4-FFF2-40B4-BE49-F238E27FC236}">
                <a16:creationId xmlns:a16="http://schemas.microsoft.com/office/drawing/2014/main" id="{1F473C86-8330-4C74-9898-FB513BF4FF9A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48580" y="4163997"/>
            <a:ext cx="609600" cy="609600"/>
          </a:xfrm>
          <a:prstGeom prst="rect">
            <a:avLst/>
          </a:prstGeom>
        </p:spPr>
      </p:pic>
      <p:pic>
        <p:nvPicPr>
          <p:cNvPr id="11" name="Spanisch Weltsprache">
            <a:hlinkClick r:id="" action="ppaction://media"/>
            <a:extLst>
              <a:ext uri="{FF2B5EF4-FFF2-40B4-BE49-F238E27FC236}">
                <a16:creationId xmlns:a16="http://schemas.microsoft.com/office/drawing/2014/main" id="{843A1ACD-79F0-48CE-8892-3DFC5A06CF6C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348580" y="5492467"/>
            <a:ext cx="609600" cy="609600"/>
          </a:xfrm>
          <a:prstGeom prst="rect">
            <a:avLst/>
          </a:prstGeom>
        </p:spPr>
      </p:pic>
      <p:sp>
        <p:nvSpPr>
          <p:cNvPr id="17" name="Rechteck 16">
            <a:extLst>
              <a:ext uri="{FF2B5EF4-FFF2-40B4-BE49-F238E27FC236}">
                <a16:creationId xmlns:a16="http://schemas.microsoft.com/office/drawing/2014/main" id="{9232E38A-348B-4F72-9C1E-29AE07D64862}"/>
              </a:ext>
            </a:extLst>
          </p:cNvPr>
          <p:cNvSpPr/>
          <p:nvPr/>
        </p:nvSpPr>
        <p:spPr>
          <a:xfrm>
            <a:off x="0" y="1515862"/>
            <a:ext cx="12192000" cy="45719"/>
          </a:xfrm>
          <a:prstGeom prst="rect">
            <a:avLst/>
          </a:prstGeom>
          <a:solidFill>
            <a:srgbClr val="B3C919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C6EF412B-D07D-4C07-BEC4-44DE623786B6}"/>
              </a:ext>
            </a:extLst>
          </p:cNvPr>
          <p:cNvSpPr/>
          <p:nvPr/>
        </p:nvSpPr>
        <p:spPr>
          <a:xfrm>
            <a:off x="0" y="6650707"/>
            <a:ext cx="12192000" cy="216762"/>
          </a:xfrm>
          <a:prstGeom prst="rect">
            <a:avLst/>
          </a:prstGeom>
          <a:solidFill>
            <a:srgbClr val="B3C919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19" name="Bild 10">
            <a:extLst>
              <a:ext uri="{FF2B5EF4-FFF2-40B4-BE49-F238E27FC236}">
                <a16:creationId xmlns:a16="http://schemas.microsoft.com/office/drawing/2014/main" id="{4733CB48-5774-41B4-A228-C7FE512E7F2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00" y="407118"/>
            <a:ext cx="21463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5682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69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8576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8743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007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65152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AF1966E-FD40-4A4A-B61B-C4DF7FA05F0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BFA19-D45E-416B-A404-7AF2F3F2701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rgbClr val="E1E1E1"/>
            </a:solidFill>
          </a:ln>
          <a:effectLst>
            <a:outerShdw blurRad="50800" dist="38100" dir="2700000" algn="tl" rotWithShape="0">
              <a:schemeClr val="bg1">
                <a:lumMod val="85000"/>
                <a:alpha val="5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8E0105E7-23DB-4CF2-8258-FF47C7620F6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88023186-4059-7141-B30A-864D46063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/>
          <a:p>
            <a:r>
              <a:rPr lang="de-DE" sz="3700" dirty="0">
                <a:latin typeface="Palatino Linotype" panose="02040502050505030304" pitchFamily="18" charset="0"/>
              </a:rPr>
              <a:t>Hinweise für potenzielle </a:t>
            </a:r>
            <a:r>
              <a:rPr lang="de-DE" sz="3700" dirty="0" err="1">
                <a:latin typeface="Palatino Linotype" panose="02040502050505030304" pitchFamily="18" charset="0"/>
              </a:rPr>
              <a:t>Wähler:innen</a:t>
            </a:r>
            <a:endParaRPr lang="de-DE" sz="3700" dirty="0">
              <a:latin typeface="Palatino Linotype" panose="020405020505050303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74B4F7D-14B2-478B-8BF5-01E4E0C5D2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8834" y="758952"/>
            <a:ext cx="128016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8647E5D-32B5-F544-8EE1-51072FF86F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9818" y="2390397"/>
            <a:ext cx="10168128" cy="3695020"/>
          </a:xfrm>
        </p:spPr>
        <p:txBody>
          <a:bodyPr>
            <a:normAutofit/>
          </a:bodyPr>
          <a:lstStyle/>
          <a:p>
            <a:endParaRPr lang="de-DE" sz="2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de-DE" sz="2200" b="1" dirty="0"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Voraussetzungen:</a:t>
            </a:r>
          </a:p>
          <a:p>
            <a:pPr lvl="0"/>
            <a:r>
              <a:rPr lang="de-DE" sz="2200" dirty="0"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Allgemeines „</a:t>
            </a:r>
            <a:r>
              <a:rPr lang="de-DE" sz="2200" dirty="0" err="1"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faibel</a:t>
            </a:r>
            <a:r>
              <a:rPr lang="de-DE" sz="2200" dirty="0"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 für Fremdsprachen haben (Empfehlung durch Klassen- und Englischlehrkräfte)</a:t>
            </a:r>
          </a:p>
          <a:p>
            <a:pPr lvl="0"/>
            <a:r>
              <a:rPr lang="de-DE" sz="2200" dirty="0"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Bereitschaft zum kontinuierlichen Lernen der Vokabeln</a:t>
            </a:r>
          </a:p>
          <a:p>
            <a:pPr lvl="0"/>
            <a:r>
              <a:rPr lang="de-DE" sz="2200" dirty="0"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Interesse, grammatikalische Phänomene zu verstehen</a:t>
            </a:r>
          </a:p>
          <a:p>
            <a:r>
              <a:rPr lang="de-DE" sz="2200" dirty="0">
                <a:effectLst/>
                <a:latin typeface="Palatino Linotype" panose="02040502050505030304" pitchFamily="18" charset="0"/>
                <a:ea typeface="Times New Roman" panose="02020603050405020304" pitchFamily="18" charset="0"/>
              </a:rPr>
              <a:t>Hohen Lerneinsatz zeigen: Ausdauer und Fleiß 💪🏽</a:t>
            </a:r>
            <a:r>
              <a:rPr lang="de-DE" sz="2200" dirty="0">
                <a:effectLst/>
                <a:latin typeface="Palatino Linotype" panose="02040502050505030304" pitchFamily="18" charset="0"/>
              </a:rPr>
              <a:t> </a:t>
            </a:r>
            <a:endParaRPr lang="de-DE" sz="2200" dirty="0">
              <a:latin typeface="Palatino Linotype" panose="02040502050505030304" pitchFamily="18" charset="0"/>
            </a:endParaRPr>
          </a:p>
        </p:txBody>
      </p:sp>
      <p:pic>
        <p:nvPicPr>
          <p:cNvPr id="4" name="Hinweise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26770" y="2011680"/>
            <a:ext cx="812800" cy="812800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289091D1-F351-42C7-A87F-985A53551FEE}"/>
              </a:ext>
            </a:extLst>
          </p:cNvPr>
          <p:cNvSpPr/>
          <p:nvPr/>
        </p:nvSpPr>
        <p:spPr>
          <a:xfrm>
            <a:off x="0" y="1515862"/>
            <a:ext cx="12192000" cy="45719"/>
          </a:xfrm>
          <a:prstGeom prst="rect">
            <a:avLst/>
          </a:prstGeom>
          <a:solidFill>
            <a:srgbClr val="B3C919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ECA1D182-85E0-4432-AEF1-9A7606A2C48A}"/>
              </a:ext>
            </a:extLst>
          </p:cNvPr>
          <p:cNvSpPr/>
          <p:nvPr/>
        </p:nvSpPr>
        <p:spPr>
          <a:xfrm>
            <a:off x="0" y="6650707"/>
            <a:ext cx="12192000" cy="216762"/>
          </a:xfrm>
          <a:prstGeom prst="rect">
            <a:avLst/>
          </a:prstGeom>
          <a:solidFill>
            <a:srgbClr val="B3C919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13" name="Bild 10">
            <a:extLst>
              <a:ext uri="{FF2B5EF4-FFF2-40B4-BE49-F238E27FC236}">
                <a16:creationId xmlns:a16="http://schemas.microsoft.com/office/drawing/2014/main" id="{116A22F9-AF68-4B23-9263-AA389D97BA6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00" y="407118"/>
            <a:ext cx="21463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7147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755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91F32EBA-ED97-466E-8CFA-8382584155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8C15E070-9B58-479F-98EB-8DD6D5DEBAF3}"/>
              </a:ext>
            </a:extLst>
          </p:cNvPr>
          <p:cNvSpPr/>
          <p:nvPr/>
        </p:nvSpPr>
        <p:spPr>
          <a:xfrm>
            <a:off x="0" y="1515862"/>
            <a:ext cx="12192000" cy="45719"/>
          </a:xfrm>
          <a:prstGeom prst="rect">
            <a:avLst/>
          </a:prstGeom>
          <a:solidFill>
            <a:srgbClr val="B3C919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6AAF95D-1F32-9E4F-8D66-112FA3F91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199" y="386558"/>
            <a:ext cx="5130795" cy="1461778"/>
          </a:xfrm>
        </p:spPr>
        <p:txBody>
          <a:bodyPr>
            <a:normAutofit/>
          </a:bodyPr>
          <a:lstStyle/>
          <a:p>
            <a:r>
              <a:rPr lang="de-DE" sz="4000" dirty="0">
                <a:latin typeface="Palatino Linotype" panose="02040502050505030304" pitchFamily="18" charset="0"/>
              </a:rPr>
              <a:t>Perspektiven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36B5B8D-5431-B84F-BD18-0422BB6E11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65199" y="2362757"/>
            <a:ext cx="4048344" cy="3536236"/>
          </a:xfrm>
        </p:spPr>
        <p:txBody>
          <a:bodyPr>
            <a:normAutofit/>
          </a:bodyPr>
          <a:lstStyle/>
          <a:p>
            <a:pPr lvl="0"/>
            <a:r>
              <a:rPr lang="de-DE" sz="2400" dirty="0"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projektorientierte Austauschprogram</a:t>
            </a:r>
            <a:r>
              <a:rPr lang="de-DE" sz="2400" dirty="0"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me/ Studienfahrten</a:t>
            </a:r>
            <a:endParaRPr lang="de-DE" sz="2400" dirty="0">
              <a:effectLst/>
              <a:latin typeface="Palatino Linotype" panose="0204050205050503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de-DE" sz="2400" dirty="0"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Sprachtandems</a:t>
            </a:r>
          </a:p>
          <a:p>
            <a:pPr lvl="0"/>
            <a:r>
              <a:rPr lang="de-DE" sz="2400" dirty="0"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Sprachzertifikat DELE für verschiedene Niveaustufen</a:t>
            </a:r>
          </a:p>
          <a:p>
            <a:pPr lvl="0"/>
            <a:r>
              <a:rPr lang="de-DE" sz="2400" dirty="0">
                <a:effectLst/>
                <a:latin typeface="Palatino Linotype" panose="0204050205050503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Leistungskurs Spanisch (Oberstufe)</a:t>
            </a:r>
          </a:p>
          <a:p>
            <a:endParaRPr lang="de-DE" sz="2400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2A38935-BB53-4DF7-A56E-48DD25B685D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0370" y="851518"/>
            <a:ext cx="6184806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1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4 h 5154967"/>
              <a:gd name="connsiteX37" fmla="*/ 1625714 w 6184806"/>
              <a:gd name="connsiteY37" fmla="*/ 109244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1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1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4"/>
                  <a:pt x="2445216" y="109244"/>
                </a:cubicBezTo>
                <a:cubicBezTo>
                  <a:pt x="1625714" y="109244"/>
                  <a:pt x="1625714" y="109244"/>
                  <a:pt x="1625714" y="109244"/>
                </a:cubicBezTo>
                <a:cubicBezTo>
                  <a:pt x="1572615" y="109244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8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1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Grafik 4">
            <a:extLst>
              <a:ext uri="{FF2B5EF4-FFF2-40B4-BE49-F238E27FC236}">
                <a16:creationId xmlns:a16="http://schemas.microsoft.com/office/drawing/2014/main" id="{CA6D430C-DAB3-9042-A2F2-EB2A879FD6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5330" y="2580027"/>
            <a:ext cx="3217333" cy="2268219"/>
          </a:xfrm>
          <a:prstGeom prst="rect">
            <a:avLst/>
          </a:prstGeom>
        </p:spPr>
      </p:pic>
      <p:pic>
        <p:nvPicPr>
          <p:cNvPr id="5" name="Perspektiven.m4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46875" y="1656760"/>
            <a:ext cx="671901" cy="671901"/>
          </a:xfrm>
          <a:prstGeom prst="rect">
            <a:avLst/>
          </a:prstGeom>
        </p:spPr>
      </p:pic>
      <p:sp>
        <p:nvSpPr>
          <p:cNvPr id="9" name="Rechteck 8">
            <a:extLst>
              <a:ext uri="{FF2B5EF4-FFF2-40B4-BE49-F238E27FC236}">
                <a16:creationId xmlns:a16="http://schemas.microsoft.com/office/drawing/2014/main" id="{DF56D488-3673-41C9-AA98-EDCCEEE75ACC}"/>
              </a:ext>
            </a:extLst>
          </p:cNvPr>
          <p:cNvSpPr/>
          <p:nvPr/>
        </p:nvSpPr>
        <p:spPr>
          <a:xfrm>
            <a:off x="0" y="6650707"/>
            <a:ext cx="12192000" cy="216762"/>
          </a:xfrm>
          <a:prstGeom prst="rect">
            <a:avLst/>
          </a:prstGeom>
          <a:solidFill>
            <a:srgbClr val="B3C919"/>
          </a:soli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Geneva" panose="020B0503030404040204" pitchFamily="34" charset="0"/>
              </a:defRPr>
            </a:lvl9pPr>
          </a:lstStyle>
          <a:p>
            <a:pPr algn="ctr" eaLnBrk="1" hangingPunct="1">
              <a:defRPr/>
            </a:pPr>
            <a:endParaRPr lang="de-DE" altLang="de-DE" sz="180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10" name="Bild 10">
            <a:extLst>
              <a:ext uri="{FF2B5EF4-FFF2-40B4-BE49-F238E27FC236}">
                <a16:creationId xmlns:a16="http://schemas.microsoft.com/office/drawing/2014/main" id="{44B5968F-9F8E-4E54-B8DB-5BC72DEA8FE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7500" y="407118"/>
            <a:ext cx="21463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2160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454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9127" y="387673"/>
            <a:ext cx="6179633" cy="6179633"/>
          </a:xfrm>
        </p:spPr>
      </p:pic>
      <p:pic>
        <p:nvPicPr>
          <p:cNvPr id="6" name="Sound aufgezeichne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96207" y="317269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564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596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54545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508</Words>
  <Application>Microsoft Office PowerPoint</Application>
  <PresentationFormat>Breitbild</PresentationFormat>
  <Paragraphs>77</Paragraphs>
  <Slides>10</Slides>
  <Notes>0</Notes>
  <HiddenSlides>0</HiddenSlides>
  <MMClips>14</MMClips>
  <ScaleCrop>false</ScaleCrop>
  <HeadingPairs>
    <vt:vector size="6" baseType="variant">
      <vt:variant>
        <vt:lpstr>Verwendete Schriftarten</vt:lpstr>
      </vt:variant>
      <vt:variant>
        <vt:i4>10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10</vt:i4>
      </vt:variant>
    </vt:vector>
  </HeadingPairs>
  <TitlesOfParts>
    <vt:vector size="21" baseType="lpstr">
      <vt:lpstr>Arial</vt:lpstr>
      <vt:lpstr>Calibri</vt:lpstr>
      <vt:lpstr>Calibri Light</vt:lpstr>
      <vt:lpstr>Geneva</vt:lpstr>
      <vt:lpstr>Info Display Offc Pro</vt:lpstr>
      <vt:lpstr>Info Display Offc Pro Medium</vt:lpstr>
      <vt:lpstr>Info-Medium</vt:lpstr>
      <vt:lpstr>Palatino Linotype</vt:lpstr>
      <vt:lpstr>Times New Roman</vt:lpstr>
      <vt:lpstr>Wingdings</vt:lpstr>
      <vt:lpstr>Office</vt:lpstr>
      <vt:lpstr>PowerPoint-Präsentation</vt:lpstr>
      <vt:lpstr>Inhalt</vt:lpstr>
      <vt:lpstr>¡Hola!</vt:lpstr>
      <vt:lpstr>Allgemeine Informationen</vt:lpstr>
      <vt:lpstr>Mögliche Inhalte im  7. Jahrgang</vt:lpstr>
      <vt:lpstr>Hinweise für potenzielle Wähler:innen</vt:lpstr>
      <vt:lpstr>Hinweise für potenzielle Wähler:innen</vt:lpstr>
      <vt:lpstr>Perspektiven 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Das Fach Spanisch an der GeO</dc:title>
  <dc:creator>Christina Kempf</dc:creator>
  <cp:lastModifiedBy>Schneegans, Ralf</cp:lastModifiedBy>
  <cp:revision>30</cp:revision>
  <dcterms:created xsi:type="dcterms:W3CDTF">2021-03-24T12:16:36Z</dcterms:created>
  <dcterms:modified xsi:type="dcterms:W3CDTF">2021-05-04T06:11:20Z</dcterms:modified>
</cp:coreProperties>
</file>