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58" r:id="rId4"/>
    <p:sldId id="259" r:id="rId5"/>
    <p:sldId id="289" r:id="rId6"/>
    <p:sldId id="293" r:id="rId7"/>
    <p:sldId id="294" r:id="rId8"/>
    <p:sldId id="302" r:id="rId9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orient="horz" pos="1117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3722061-5E77-944B-A673-23D4B7688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3A000D-DA9B-6044-8CE0-33C6D3267E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7D66CC15-DC26-403D-9343-FC8AB2A64F3A}" type="datetime1">
              <a:rPr lang="de-DE" altLang="de-DE"/>
              <a:pPr>
                <a:defRPr/>
              </a:pPr>
              <a:t>04.05.2021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8172B2-ABE1-3C4A-A9A7-8A904D417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0F406C-CAFE-624A-A1E6-786E9861E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3D01A855-C364-4DC6-81EF-CBF04707D6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740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5E50D77-18CC-1448-BA35-7620CEC5C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55F324-A704-774F-A47B-2A274F34E5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EEA04418-CB5A-47E2-8ABE-2FAF01934E9B}" type="datetime1">
              <a:rPr lang="de-DE" altLang="de-DE"/>
              <a:pPr>
                <a:defRPr/>
              </a:pPr>
              <a:t>04.05.2021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4ABF016-3944-2C40-B77D-099179DCD8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3353D2BE-F351-9942-8CA1-B2E032DA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7C6C98-398D-B343-B9E9-ED74C92290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CF7509-BBF4-0347-9170-C95BD9239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9CA867C7-6439-4B91-87D5-C4CA742883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7016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Geneva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Geneva" pitchFamily="10" charset="-128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fld id="{6727EF30-D815-4E44-83C7-9D96B40ACA9F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Geneva" pitchFamily="10" charset="-128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fld id="{906B46FB-1FD3-4C6C-A0CF-DB3206BCF0C6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Geneva" pitchFamily="10" charset="-128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fld id="{0CB6DFA8-BDF6-457A-B7E1-64328D4F002C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19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3395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69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134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292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0074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9692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08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55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58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anose="020B0503030404040204" pitchFamily="34" charset="0"/>
          <a:cs typeface="Geneva" pitchFamily="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anose="020B0503030404040204" pitchFamily="34" charset="0"/>
          <a:cs typeface="Geneva" pitchFamily="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891BB5-45BC-3A40-A14D-AAFACA341806}"/>
              </a:ext>
            </a:extLst>
          </p:cNvPr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33400" y="3352800"/>
            <a:ext cx="6400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ts val="1500"/>
              </a:lnSpc>
              <a:spcBef>
                <a:spcPts val="600"/>
              </a:spcBef>
            </a:pPr>
            <a:r>
              <a:rPr lang="de-DE" altLang="de-DE" sz="1600" dirty="0">
                <a:solidFill>
                  <a:schemeClr val="tx1"/>
                </a:solidFill>
                <a:latin typeface="Palatino Linotype" panose="02040502050505030304" pitchFamily="18" charset="0"/>
                <a:ea typeface="Geneva" pitchFamily="10" charset="-128"/>
                <a:cs typeface="Info Display Offc Pro" panose="020B0504030101020102" pitchFamily="34" charset="0"/>
              </a:rPr>
              <a:t>Städtische </a:t>
            </a:r>
          </a:p>
          <a:p>
            <a:pPr algn="l" eaLnBrk="1" hangingPunct="1">
              <a:lnSpc>
                <a:spcPts val="1500"/>
              </a:lnSpc>
              <a:spcBef>
                <a:spcPts val="1200"/>
              </a:spcBef>
            </a:pPr>
            <a:r>
              <a:rPr lang="de-DE" altLang="de-DE" sz="2400" dirty="0">
                <a:solidFill>
                  <a:schemeClr val="tx1"/>
                </a:solidFill>
                <a:latin typeface="Palatino Linotype" panose="02040502050505030304" pitchFamily="18" charset="0"/>
                <a:ea typeface="Geneva" pitchFamily="10" charset="-128"/>
                <a:cs typeface="Info Display Offc Pro Medium" panose="020B0604030101020102" pitchFamily="34" charset="0"/>
              </a:rPr>
              <a:t>Gesamtschule Oelde</a:t>
            </a:r>
          </a:p>
          <a:p>
            <a:pPr algn="l" eaLnBrk="1" hangingPunct="1">
              <a:lnSpc>
                <a:spcPts val="1500"/>
              </a:lnSpc>
              <a:spcBef>
                <a:spcPts val="600"/>
              </a:spcBef>
            </a:pPr>
            <a:r>
              <a:rPr lang="de-DE" altLang="de-DE" sz="1600" dirty="0">
                <a:solidFill>
                  <a:schemeClr val="tx1"/>
                </a:solidFill>
                <a:latin typeface="Palatino Linotype" panose="02040502050505030304" pitchFamily="18" charset="0"/>
                <a:ea typeface="Geneva" pitchFamily="10" charset="-128"/>
                <a:cs typeface="Info Display Offc Pro" panose="020B0504030101020102" pitchFamily="34" charset="0"/>
              </a:rPr>
              <a:t>Sekundarstufen I und II</a:t>
            </a: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1900" dirty="0">
              <a:solidFill>
                <a:schemeClr val="tx1"/>
              </a:solidFill>
              <a:latin typeface="Info-Medium" pitchFamily="10" charset="0"/>
              <a:ea typeface="Geneva" pitchFamily="10" charset="-128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3000" dirty="0">
              <a:solidFill>
                <a:schemeClr val="tx1"/>
              </a:solidFill>
              <a:latin typeface="Info-Medium" pitchFamily="10" charset="0"/>
              <a:ea typeface="Geneva" pitchFamily="10" charset="-128"/>
            </a:endParaRPr>
          </a:p>
        </p:txBody>
      </p:sp>
      <p:pic>
        <p:nvPicPr>
          <p:cNvPr id="3076" name="Bild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5" y="533400"/>
            <a:ext cx="715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Untertitel 2"/>
          <p:cNvSpPr txBox="1">
            <a:spLocks/>
          </p:cNvSpPr>
          <p:nvPr/>
        </p:nvSpPr>
        <p:spPr bwMode="auto">
          <a:xfrm>
            <a:off x="505118" y="5360565"/>
            <a:ext cx="8305800" cy="8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altLang="de-DE" sz="3800" dirty="0">
                <a:latin typeface="Palatino Linotype" panose="02040502050505030304" pitchFamily="18" charset="0"/>
                <a:cs typeface="Info-Medium" pitchFamily="10" charset="0"/>
              </a:rPr>
              <a:t>Wahlpflichtfach</a:t>
            </a:r>
            <a:r>
              <a:rPr lang="de-DE" altLang="de-DE" sz="3800" dirty="0">
                <a:latin typeface="Info Display Offc Pro Medium" panose="020B0604030101020102" pitchFamily="34" charset="0"/>
                <a:cs typeface="Info-Medium" pitchFamily="10" charset="0"/>
              </a:rPr>
              <a:t> </a:t>
            </a:r>
            <a:endParaRPr lang="de-DE" altLang="de-DE" sz="3600" dirty="0">
              <a:latin typeface="Info Display Offc Pro Medium" panose="020B0604030101020102" pitchFamily="34" charset="0"/>
              <a:cs typeface="Info-Medium" pitchFamily="10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de-DE" altLang="de-DE" sz="1600" dirty="0">
              <a:latin typeface="Info Display Offc Pro Medium" panose="020B0604030101020102" pitchFamily="34" charset="0"/>
              <a:cs typeface="Info-Medium" pitchFamily="10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altLang="de-DE" sz="3600" b="1" dirty="0">
                <a:latin typeface="Palatino Linotype" panose="02040502050505030304" pitchFamily="18" charset="0"/>
                <a:cs typeface="Info-Medium" pitchFamily="10" charset="0"/>
              </a:rPr>
              <a:t>Arbeitslehre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7AE3CD7-268E-BB48-9678-9586EA1FC18D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64A1A3-9578-B148-9DBB-6818579318CE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Grundlagen</a:t>
            </a:r>
          </a:p>
        </p:txBody>
      </p:sp>
      <p:pic>
        <p:nvPicPr>
          <p:cNvPr id="5125" name="Bild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611560" y="1451131"/>
            <a:ext cx="7772400" cy="4714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Lernbereich Arbeitslehre mit den Fächern TC/WT und HW/WT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Kooperation mit dem Fachbereich ITG (gemeinsame Projekte, Inhalte)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Arbeitslehre für alle S&amp;S im Kernunterricht, für einige S&amp;S zudem im Wahlpflichtunterricht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Inhalte von Kernunterricht und Wahlpflichtunterricht sind aufeinander abgestimmt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Maximal Kursgrößen von 20 S&amp;S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Unterricht findet im </a:t>
            </a:r>
            <a:r>
              <a:rPr lang="de-DE" sz="2400" dirty="0" err="1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Fachraum</a:t>
            </a: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 statt – pro Standort drei Technikfachräume und eine Schulküche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Wer Arbeitslehre wählt …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552" y="1439863"/>
            <a:ext cx="8229600" cy="446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endParaRPr lang="de-D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… hat neben dem Kernunterricht drei weitere Einzelstunden pro Woche TC oder HW.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… kennt schon einige Inhalte und Arbeitsweisen aus dem 5.und 6. Schuljahr.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… wird auch im WP-Unterricht viel praktisch arbeiten, Speisen zubereiten und Produkte und Modelle herstellen.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… wird aber zudem auch theoretische Fachinhalte bearbeiten.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… hat zunächst Unterricht in den Fächern HW und 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… wählt später erneut und entscheidet sich dann entweder für TC oder für HW als Wahlpflichtfach.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>
              <a:latin typeface="Info Display Offc Pro Medium" panose="020B0604030101020102" pitchFamily="34" charset="0"/>
              <a:cs typeface="Info Display Offc Pro Medium" panose="020B060403010102010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FEF912A-C811-534A-B03D-2319D16C566A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291788A-46C1-EF4D-9892-8C369051AE3D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Bild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Was machen wir in Klasse 7?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6263" y="1160463"/>
            <a:ext cx="7519113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/>
              </a:rPr>
              <a:t>Ernährung und Märkte (HW)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Info Display Offc Pro Medium"/>
              </a:rPr>
              <a:t>	</a:t>
            </a:r>
            <a:r>
              <a:rPr lang="de-DE" dirty="0">
                <a:latin typeface="Info Display Offc Pro Medium"/>
              </a:rPr>
              <a:t>(Lebensmittelgruppen und ihre Zubereitung – regionale Märkte 	und Produkte)</a:t>
            </a:r>
            <a:r>
              <a:rPr lang="de-DE" sz="2400" dirty="0">
                <a:latin typeface="Info Display Offc Pro Medium"/>
              </a:rPr>
              <a:t>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/>
              </a:rPr>
              <a:t>Wohnen (TC)</a:t>
            </a:r>
          </a:p>
          <a:p>
            <a:pPr lvl="1">
              <a:spcAft>
                <a:spcPts val="600"/>
              </a:spcAft>
            </a:pPr>
            <a:r>
              <a:rPr lang="de-DE" sz="2400" dirty="0">
                <a:latin typeface="Info Display Offc Pro Medium"/>
              </a:rPr>
              <a:t>	</a:t>
            </a:r>
            <a:r>
              <a:rPr lang="de-DE" dirty="0">
                <a:latin typeface="Info Display Offc Pro Medium"/>
              </a:rPr>
              <a:t>(Mein Zimmer – meine Traumwohnung – Wohnung und 	Wohnungseinrichtung – Nachhaltigkeit im Haushalt)</a:t>
            </a:r>
            <a:endParaRPr lang="de-DE" sz="2400" dirty="0">
              <a:latin typeface="Info Display Offc Pro Medium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/>
              </a:rPr>
              <a:t>Technische Geräte (TC)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Info Display Offc Pro Medium"/>
              </a:rPr>
              <a:t>	</a:t>
            </a:r>
            <a:r>
              <a:rPr lang="de-DE" dirty="0">
                <a:latin typeface="Info Display Offc Pro Medium"/>
              </a:rPr>
              <a:t>(Aufbau, Funktionsweise, Handhabung technischer Geräte an 	ausgewählten Beispielen erkunden: Bau einer Taschenlampe, 	Fertigung eines schwenkbaren Tischventilators)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Info Display Offc Pro Medium"/>
              </a:rPr>
              <a:t>Produktionsprozesse (TC)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Info Display Offc Pro Medium"/>
              </a:rPr>
              <a:t>	</a:t>
            </a:r>
            <a:r>
              <a:rPr lang="de-DE" dirty="0">
                <a:latin typeface="Info Display Offc Pro Medium"/>
              </a:rPr>
              <a:t>(Bauteile, Produkte entwerfen, herstellen und optimieren – 	Technisches Zeichnen – Produktionsabläufe in Einzelfertigung 	und Serienfertigung planen und umsetzen)</a:t>
            </a:r>
          </a:p>
          <a:p>
            <a:endParaRPr lang="de-DE" sz="2400" dirty="0">
              <a:latin typeface="Info Display Offc Pro Medium"/>
            </a:endParaRPr>
          </a:p>
        </p:txBody>
      </p:sp>
      <p:pic>
        <p:nvPicPr>
          <p:cNvPr id="8" name="Grafik 13" descr="Taschenlampe mit 10 mm-L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12" y="2334251"/>
            <a:ext cx="1584176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tertitel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76263" y="1339006"/>
            <a:ext cx="8534400" cy="490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Mobilität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Produktlebenszyklus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Bauen und Wohnen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Online-Ökonomie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Berufsorientierung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Zeit für weitere Schwerpunktsetzungen (Elektronik, CAD/CNC</a:t>
            </a:r>
            <a:r>
              <a:rPr lang="de-DE" sz="240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, Steuerungs- </a:t>
            </a:r>
            <a:r>
              <a:rPr 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und Regelungstechnik, …)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DCB7974-A4E1-E248-91BF-23E3571332B9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45DC25C-B807-7246-9070-D8E1E48C899F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Bild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0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Was machen wir in den Klassen 8 bis 10 in TC?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004" y="1412132"/>
            <a:ext cx="2643733" cy="20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C:\A - Meine Daten\Referendariat\HvD\Technik\8TC1 Feld\UPP Technik\UPP Reihe\Abbildungen\Meine Spardose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7000"/>
                    </a14:imgEffect>
                    <a14:imgEffect>
                      <a14:brightnessContrast bright="-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40" y="4001864"/>
            <a:ext cx="2223260" cy="20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089" y="4459111"/>
            <a:ext cx="3714824" cy="162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A882536-A8B9-5B42-8F51-6D2D2D6DE747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D22603C-F048-744C-B0BB-75688D6362E3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Bild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Untertitel 2"/>
          <p:cNvSpPr txBox="1">
            <a:spLocks/>
          </p:cNvSpPr>
          <p:nvPr/>
        </p:nvSpPr>
        <p:spPr bwMode="auto">
          <a:xfrm>
            <a:off x="576262" y="304800"/>
            <a:ext cx="5556089" cy="4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0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Was machen wir in den Klassen 8 bis 10 in HW?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576262" y="1392572"/>
            <a:ext cx="7970838" cy="281171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/>
              </a:rPr>
              <a:t>Gesundheit und Ernährung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/>
              </a:rPr>
              <a:t>Haushaltsmanagement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/>
              </a:rPr>
              <a:t>Nachhaltigkeit im Haushalt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/>
              </a:rPr>
              <a:t>Ernährung in verschiedenen Lebenssituationen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/>
              </a:rPr>
              <a:t>Online-Ökonomie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Info Display Offc Pro Medium"/>
              </a:rPr>
              <a:t>Berufsorientierung</a:t>
            </a:r>
          </a:p>
        </p:txBody>
      </p:sp>
      <p:pic>
        <p:nvPicPr>
          <p:cNvPr id="14" name="Grafik 17" descr="https://images.duckduckgo.com/iu/?u=https%3A%2F%2Ftse1.mm.bing.net%2Fth%3Fid%3DOIP.9XXGQtxiOcQM3xbcvFfiyQHaE7%26pid%3D15.1&amp;f=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81" y="1340767"/>
            <a:ext cx="2151911" cy="141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681" y="3284982"/>
            <a:ext cx="1896033" cy="2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8" descr="http://bilder.t-online.de/b/41/08/07/04/id_41080704/610/tid_da/lebensmittel-die-eu-plant-eine-einheitliche-naehrwertkennzeichnug-mit-angaben-zu-brennwert-zucker-fett-gesaettigten-fettsaeuren-kohlenhydraten-und-salz-foto-dpa-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5" y="4304291"/>
            <a:ext cx="3970112" cy="146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9DF75E0-26F4-744D-97F7-57A4BCD24870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BA5ADEA-AAC8-4C41-8B89-BCD0F4E0DF88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Bild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Was ist typisch für TC und HW?</a:t>
            </a:r>
          </a:p>
        </p:txBody>
      </p:sp>
      <p:sp>
        <p:nvSpPr>
          <p:cNvPr id="2" name="Rechteck 1"/>
          <p:cNvSpPr/>
          <p:nvPr/>
        </p:nvSpPr>
        <p:spPr>
          <a:xfrm>
            <a:off x="471340" y="1379577"/>
            <a:ext cx="80757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Der Ausgangspunkt für den Unterricht ist die Praxis – wir stellen zu allen Themen ein Produkt her.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Die Produkte kosten Geld.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Um die Praxis zu verstehen, benötigen wir theoretisches Wissen.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Besonders wichtig sind die Planung und die Auswertung von Arbeitsabläufen.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Wir betreiben eine Zusammenarbeit mit außerschulischen Partnern.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Auch praktische Arbeiten können wie Lernchecks bewertet werden.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Wir arbeiten oft im Team.</a:t>
            </a:r>
            <a:r>
              <a:rPr lang="de-DE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	</a:t>
            </a:r>
          </a:p>
          <a:p>
            <a:endParaRPr lang="de-DE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7635" y="4837323"/>
            <a:ext cx="1840906" cy="13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580" y="4628514"/>
            <a:ext cx="1350481" cy="169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F9D1D92-2C2C-BC42-86BC-23A874F94397}"/>
              </a:ext>
            </a:extLst>
          </p:cNvPr>
          <p:cNvSpPr/>
          <p:nvPr/>
        </p:nvSpPr>
        <p:spPr>
          <a:xfrm>
            <a:off x="0" y="3247696"/>
            <a:ext cx="9144000" cy="361030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5603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80" y="533400"/>
            <a:ext cx="715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19100" y="3140371"/>
            <a:ext cx="8305800" cy="327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3600" dirty="0">
              <a:solidFill>
                <a:schemeClr val="tx1"/>
              </a:solidFill>
              <a:latin typeface="Info Display Offc Pro Medium" panose="020B0604030101020102" pitchFamily="34" charset="0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3600" dirty="0">
              <a:solidFill>
                <a:schemeClr val="tx1"/>
              </a:solidFill>
              <a:latin typeface="Info Display Offc Pro Medium" panose="020B0604030101020102" pitchFamily="34" charset="0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r>
              <a:rPr lang="de-DE" altLang="de-DE" sz="36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Haben Sie noch Fragen?</a:t>
            </a: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3600" dirty="0">
              <a:solidFill>
                <a:schemeClr val="tx1"/>
              </a:solidFill>
              <a:latin typeface="Info Display Offc Pro Medium" panose="020B0604030101020102" pitchFamily="34" charset="0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2900" dirty="0">
              <a:solidFill>
                <a:schemeClr val="tx1"/>
              </a:solidFill>
              <a:latin typeface="Info Display Offc Pro Medium" panose="020B0604030101020102" pitchFamily="34" charset="0"/>
              <a:ea typeface="Geneva" pitchFamily="10" charset="-128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ct val="0"/>
              </a:spcBef>
            </a:pPr>
            <a:endParaRPr lang="de-DE" altLang="de-DE" sz="2900" dirty="0">
              <a:solidFill>
                <a:schemeClr val="tx1"/>
              </a:solidFill>
              <a:latin typeface="Info Display Offc Pro Medium" panose="020B0604030101020102" pitchFamily="34" charset="0"/>
              <a:ea typeface="Geneva" pitchFamily="10" charset="-128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ct val="0"/>
              </a:spcBef>
            </a:pPr>
            <a:r>
              <a:rPr lang="de-DE" altLang="de-DE" sz="2900" dirty="0">
                <a:solidFill>
                  <a:schemeClr val="tx1"/>
                </a:solidFill>
                <a:latin typeface="Info Display Offc Pro Medium" panose="020B0604030101020102" pitchFamily="34" charset="0"/>
                <a:ea typeface="Geneva" pitchFamily="10" charset="-128"/>
                <a:cs typeface="Info Display Offc Pro Medium" panose="020B0604030101020102" pitchFamily="34" charset="0"/>
              </a:rPr>
              <a:t>Vielen Dank für Ihre Aufmerksamkeit!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PresentationFormat>Bildschirmpräsentation (4:3)</PresentationFormat>
  <Paragraphs>63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Palatino Linotype</vt:lpstr>
      <vt:lpstr>Info-Normal</vt:lpstr>
      <vt:lpstr>Info-Medium</vt:lpstr>
      <vt:lpstr>Info Display Offc Pro</vt:lpstr>
      <vt:lpstr>Arial</vt:lpstr>
      <vt:lpstr>Calibri</vt:lpstr>
      <vt:lpstr>Geneva</vt:lpstr>
      <vt:lpstr>Info Display Offc Pro Medium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Elterninfo Oberstufe</dc:title>
  <dc:creator>Michael</dc:creator>
  <cp:lastModifiedBy>Schneegans, Ralf</cp:lastModifiedBy>
  <cp:revision>173</cp:revision>
  <cp:lastPrinted>2018-07-03T17:30:25Z</cp:lastPrinted>
  <dcterms:created xsi:type="dcterms:W3CDTF">2018-06-07T07:31:49Z</dcterms:created>
  <dcterms:modified xsi:type="dcterms:W3CDTF">2021-05-04T06:17:24Z</dcterms:modified>
</cp:coreProperties>
</file>